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21" r:id="rId2"/>
  </p:sldMasterIdLst>
  <p:notesMasterIdLst>
    <p:notesMasterId r:id="rId15"/>
  </p:notesMasterIdLst>
  <p:sldIdLst>
    <p:sldId id="274" r:id="rId3"/>
    <p:sldId id="280" r:id="rId4"/>
    <p:sldId id="290" r:id="rId5"/>
    <p:sldId id="291" r:id="rId6"/>
    <p:sldId id="292" r:id="rId7"/>
    <p:sldId id="293" r:id="rId8"/>
    <p:sldId id="295" r:id="rId9"/>
    <p:sldId id="294" r:id="rId10"/>
    <p:sldId id="296" r:id="rId11"/>
    <p:sldId id="297" r:id="rId12"/>
    <p:sldId id="298" r:id="rId13"/>
    <p:sldId id="28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D5DF"/>
    <a:srgbClr val="0098AA"/>
    <a:srgbClr val="018B98"/>
    <a:srgbClr val="008C99"/>
    <a:srgbClr val="005F6B"/>
    <a:srgbClr val="005A64"/>
    <a:srgbClr val="009BAF"/>
    <a:srgbClr val="323236"/>
    <a:srgbClr val="72C8DA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0" autoAdjust="0"/>
    <p:restoredTop sz="99118" autoAdjust="0"/>
  </p:normalViewPr>
  <p:slideViewPr>
    <p:cSldViewPr>
      <p:cViewPr>
        <p:scale>
          <a:sx n="70" d="100"/>
          <a:sy n="70" d="100"/>
        </p:scale>
        <p:origin x="-138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08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BE42BC-89C0-444C-8618-3512FAEEB12D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F6BC18-57FC-4124-9E2E-F2E137EAD5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B0F8-E92F-47EA-837F-69E1C01BAB76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61FD-DA10-478A-953F-28532A754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B0F8-E92F-47EA-837F-69E1C01BAB76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61FD-DA10-478A-953F-28532A754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B0F8-E92F-47EA-837F-69E1C01BAB76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61FD-DA10-478A-953F-28532A754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B0F8-E92F-47EA-837F-69E1C01BAB76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61FD-DA10-478A-953F-28532A754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B0F8-E92F-47EA-837F-69E1C01BAB76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61FD-DA10-478A-953F-28532A754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B0F8-E92F-47EA-837F-69E1C01BAB76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61FD-DA10-478A-953F-28532A754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B0F8-E92F-47EA-837F-69E1C01BAB76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61FD-DA10-478A-953F-28532A754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B0F8-E92F-47EA-837F-69E1C01BAB76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61FD-DA10-478A-953F-28532A754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B0F8-E92F-47EA-837F-69E1C01BAB76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61FD-DA10-478A-953F-28532A754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B0F8-E92F-47EA-837F-69E1C01BAB76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61FD-DA10-478A-953F-28532A754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CB0F8-E92F-47EA-837F-69E1C01BAB76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61FD-DA10-478A-953F-28532A754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ru-RU" dirty="0"/>
          </a:p>
        </p:txBody>
      </p:sp>
      <p:pic>
        <p:nvPicPr>
          <p:cNvPr id="7" name="Рисунок 6" descr="logo_kubiki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6053328"/>
            <a:ext cx="1987296" cy="804672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0" y="0"/>
            <a:ext cx="9144000" cy="1052736"/>
          </a:xfrm>
          <a:prstGeom prst="rect">
            <a:avLst/>
          </a:prstGeom>
          <a:solidFill>
            <a:srgbClr val="005F6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0" y="1052736"/>
            <a:ext cx="9144000" cy="1588"/>
          </a:xfrm>
          <a:prstGeom prst="line">
            <a:avLst/>
          </a:prstGeom>
          <a:ln w="38100">
            <a:solidFill>
              <a:srgbClr val="009B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9" r:id="rId2"/>
    <p:sldLayoutId id="2147483696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CB0F8-E92F-47EA-837F-69E1C01BAB76}" type="datetimeFigureOut">
              <a:rPr lang="ru-RU" smtClean="0"/>
              <a:pPr/>
              <a:t>09.04.2013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461FD-DA10-478A-953F-28532A7546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korotun@evrika.r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-24"/>
            <a:ext cx="84969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0000"/>
                </a:solidFill>
                <a:latin typeface="GillSansC" pitchFamily="50" charset="0"/>
              </a:rPr>
              <a:t>E-Learning </a:t>
            </a:r>
            <a:r>
              <a:rPr lang="en-US" dirty="0" smtClean="0">
                <a:solidFill>
                  <a:schemeClr val="bg1"/>
                </a:solidFill>
                <a:latin typeface="GillSansLightC" pitchFamily="50" charset="0"/>
              </a:rPr>
              <a:t>– </a:t>
            </a:r>
            <a:r>
              <a:rPr lang="ru-RU" dirty="0" smtClean="0">
                <a:solidFill>
                  <a:schemeClr val="bg1"/>
                </a:solidFill>
                <a:latin typeface="GillSansLightC" pitchFamily="50" charset="0"/>
              </a:rPr>
              <a:t>не только глобальный тренд в образовании и привлекательный сегмент для </a:t>
            </a:r>
            <a:r>
              <a:rPr lang="ru-RU" dirty="0" err="1" smtClean="0">
                <a:solidFill>
                  <a:schemeClr val="bg1"/>
                </a:solidFill>
                <a:latin typeface="GillSansLightC" pitchFamily="50" charset="0"/>
              </a:rPr>
              <a:t>стартапов</a:t>
            </a:r>
            <a:r>
              <a:rPr lang="ru-RU" dirty="0" smtClean="0">
                <a:solidFill>
                  <a:schemeClr val="bg1"/>
                </a:solidFill>
                <a:latin typeface="GillSansLightC" pitchFamily="50" charset="0"/>
              </a:rPr>
              <a:t>, но и самостоятельное </a:t>
            </a:r>
            <a:r>
              <a:rPr lang="en-US" dirty="0" smtClean="0">
                <a:solidFill>
                  <a:schemeClr val="bg1"/>
                </a:solidFill>
                <a:latin typeface="GillSansLightC" pitchFamily="50" charset="0"/>
              </a:rPr>
              <a:t>digital marketing </a:t>
            </a:r>
            <a:r>
              <a:rPr lang="ru-RU" dirty="0" smtClean="0">
                <a:solidFill>
                  <a:schemeClr val="bg1"/>
                </a:solidFill>
                <a:latin typeface="GillSansLightC" pitchFamily="50" charset="0"/>
              </a:rPr>
              <a:t>решение</a:t>
            </a:r>
            <a:endParaRPr lang="ru-RU" dirty="0" smtClean="0">
              <a:solidFill>
                <a:schemeClr val="bg1"/>
              </a:solidFill>
              <a:latin typeface="GillSansLightC" pitchFamily="50" charset="0"/>
            </a:endParaRPr>
          </a:p>
          <a:p>
            <a:pPr algn="ctr"/>
            <a:endParaRPr lang="ru-RU" i="1" baseline="30000" dirty="0" smtClean="0">
              <a:solidFill>
                <a:schemeClr val="bg1"/>
              </a:solidFill>
              <a:latin typeface="GillSansLightC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1556791"/>
            <a:ext cx="688141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1000"/>
              </a:spcBef>
            </a:pPr>
            <a:r>
              <a:rPr lang="ru-RU" sz="1600" dirty="0" smtClean="0">
                <a:latin typeface="GillSansC" pitchFamily="50" charset="0"/>
              </a:rPr>
              <a:t>	</a:t>
            </a:r>
            <a:r>
              <a:rPr lang="ru-RU" sz="1600" dirty="0" err="1" smtClean="0">
                <a:latin typeface="GillSansC" pitchFamily="50" charset="0"/>
              </a:rPr>
              <a:t>Брендированные</a:t>
            </a:r>
            <a:r>
              <a:rPr lang="ru-RU" sz="1600" dirty="0" smtClean="0">
                <a:latin typeface="GillSansC" pitchFamily="50" charset="0"/>
              </a:rPr>
              <a:t> образовательные порталы</a:t>
            </a:r>
          </a:p>
          <a:p>
            <a:pPr marL="0" lvl="1">
              <a:spcBef>
                <a:spcPts val="1000"/>
              </a:spcBef>
            </a:pPr>
            <a:r>
              <a:rPr lang="ru-RU" sz="1600" dirty="0" smtClean="0">
                <a:latin typeface="GillSansC" pitchFamily="50" charset="0"/>
              </a:rPr>
              <a:t>	</a:t>
            </a:r>
            <a:r>
              <a:rPr lang="ru-RU" sz="1600" dirty="0" err="1" smtClean="0">
                <a:latin typeface="GillSansC" pitchFamily="50" charset="0"/>
              </a:rPr>
              <a:t>Онлайн-трансляции</a:t>
            </a:r>
            <a:endParaRPr lang="ru-RU" sz="1600" dirty="0" smtClean="0">
              <a:latin typeface="GillSansC" pitchFamily="50" charset="0"/>
            </a:endParaRPr>
          </a:p>
          <a:p>
            <a:pPr marL="0" lvl="1">
              <a:spcBef>
                <a:spcPts val="1000"/>
              </a:spcBef>
            </a:pPr>
            <a:r>
              <a:rPr lang="ru-RU" sz="1600" dirty="0" smtClean="0">
                <a:latin typeface="GillSansC" pitchFamily="50" charset="0"/>
              </a:rPr>
              <a:t>	</a:t>
            </a:r>
            <a:r>
              <a:rPr lang="ru-RU" sz="1600" dirty="0" err="1" smtClean="0">
                <a:latin typeface="GillSansC" pitchFamily="50" charset="0"/>
              </a:rPr>
              <a:t>Брендированные</a:t>
            </a:r>
            <a:r>
              <a:rPr lang="ru-RU" sz="1600" dirty="0" smtClean="0">
                <a:latin typeface="GillSansC" pitchFamily="50" charset="0"/>
              </a:rPr>
              <a:t> </a:t>
            </a:r>
            <a:r>
              <a:rPr lang="ru-RU" sz="1600" dirty="0" err="1" smtClean="0">
                <a:latin typeface="GillSansC" pitchFamily="50" charset="0"/>
              </a:rPr>
              <a:t>вебинары</a:t>
            </a:r>
            <a:endParaRPr lang="ru-RU" sz="1600" dirty="0" smtClean="0">
              <a:latin typeface="GillSansC" pitchFamily="50" charset="0"/>
            </a:endParaRPr>
          </a:p>
          <a:p>
            <a:pPr marL="0" lvl="1">
              <a:spcBef>
                <a:spcPts val="1000"/>
              </a:spcBef>
            </a:pPr>
            <a:endParaRPr lang="ru-RU" sz="1600" dirty="0" smtClean="0">
              <a:latin typeface="GillSansC" pitchFamily="50" charset="0"/>
            </a:endParaRPr>
          </a:p>
          <a:p>
            <a:pPr marL="0" lvl="1">
              <a:spcBef>
                <a:spcPts val="1000"/>
              </a:spcBef>
            </a:pPr>
            <a:r>
              <a:rPr lang="ru-RU" sz="1600" dirty="0" smtClean="0">
                <a:latin typeface="GillSansC" pitchFamily="50" charset="0"/>
              </a:rPr>
              <a:t>Образовательные </a:t>
            </a:r>
            <a:r>
              <a:rPr lang="en-US" sz="1600" dirty="0" smtClean="0">
                <a:latin typeface="GillSansC" pitchFamily="50" charset="0"/>
              </a:rPr>
              <a:t>digital marketing </a:t>
            </a:r>
            <a:r>
              <a:rPr lang="ru-RU" sz="1600" dirty="0" smtClean="0">
                <a:latin typeface="GillSansC" pitchFamily="50" charset="0"/>
              </a:rPr>
              <a:t>решения позволяют брендам не только проводить рекламные кампании как таковые, но и решать важные </a:t>
            </a:r>
            <a:r>
              <a:rPr lang="en-US" sz="1600" dirty="0" smtClean="0">
                <a:latin typeface="GillSansC" pitchFamily="50" charset="0"/>
              </a:rPr>
              <a:t>PR-</a:t>
            </a:r>
            <a:r>
              <a:rPr lang="ru-RU" sz="1600" dirty="0" smtClean="0">
                <a:latin typeface="GillSansC" pitchFamily="50" charset="0"/>
              </a:rPr>
              <a:t>задачи:</a:t>
            </a:r>
          </a:p>
          <a:p>
            <a:pPr marL="0" lvl="1">
              <a:spcBef>
                <a:spcPts val="1000"/>
              </a:spcBef>
            </a:pPr>
            <a:r>
              <a:rPr lang="ru-RU" sz="1600" dirty="0" smtClean="0">
                <a:latin typeface="GillSansC" pitchFamily="50" charset="0"/>
              </a:rPr>
              <a:t>	</a:t>
            </a:r>
            <a:r>
              <a:rPr lang="ru-RU" sz="1600" dirty="0" smtClean="0">
                <a:latin typeface="GillSansC" pitchFamily="50" charset="0"/>
              </a:rPr>
              <a:t>Создание репутации бренда, поддерживающего 	образование</a:t>
            </a:r>
          </a:p>
          <a:p>
            <a:pPr marL="0" lvl="1">
              <a:spcBef>
                <a:spcPts val="1000"/>
              </a:spcBef>
            </a:pPr>
            <a:r>
              <a:rPr lang="ru-RU" sz="1600" dirty="0" smtClean="0">
                <a:latin typeface="GillSansC" pitchFamily="50" charset="0"/>
              </a:rPr>
              <a:t>	</a:t>
            </a:r>
            <a:r>
              <a:rPr lang="ru-RU" sz="1600" dirty="0" smtClean="0">
                <a:latin typeface="GillSansC" pitchFamily="50" charset="0"/>
              </a:rPr>
              <a:t>«</a:t>
            </a:r>
            <a:r>
              <a:rPr lang="ru-RU" sz="1600" dirty="0" err="1" smtClean="0">
                <a:latin typeface="GillSansC" pitchFamily="50" charset="0"/>
              </a:rPr>
              <a:t>Премиальность</a:t>
            </a:r>
            <a:r>
              <a:rPr lang="ru-RU" sz="1600" dirty="0" smtClean="0">
                <a:latin typeface="GillSansC" pitchFamily="50" charset="0"/>
              </a:rPr>
              <a:t>» образования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1556791"/>
            <a:ext cx="68814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1000"/>
              </a:spcBef>
            </a:pPr>
            <a:r>
              <a:rPr lang="ru-RU" sz="1600" dirty="0" smtClean="0">
                <a:latin typeface="GillSansC" pitchFamily="50" charset="0"/>
              </a:rPr>
              <a:t>Тематические порталы по болезням</a:t>
            </a:r>
          </a:p>
          <a:p>
            <a:pPr marL="0" lvl="1">
              <a:spcBef>
                <a:spcPts val="1000"/>
              </a:spcBef>
            </a:pPr>
            <a:endParaRPr lang="ru-RU" sz="1600" dirty="0" smtClean="0">
              <a:latin typeface="GillSansC" pitchFamily="50" charset="0"/>
            </a:endParaRPr>
          </a:p>
          <a:p>
            <a:pPr marL="0" lvl="1">
              <a:spcBef>
                <a:spcPts val="1000"/>
              </a:spcBef>
            </a:pPr>
            <a:r>
              <a:rPr lang="ru-RU" sz="1600" dirty="0" err="1" smtClean="0">
                <a:latin typeface="GillSansC" pitchFamily="50" charset="0"/>
              </a:rPr>
              <a:t>Брендированные</a:t>
            </a:r>
            <a:r>
              <a:rPr lang="ru-RU" sz="1600" dirty="0" smtClean="0">
                <a:latin typeface="GillSansC" pitchFamily="50" charset="0"/>
              </a:rPr>
              <a:t> </a:t>
            </a:r>
            <a:r>
              <a:rPr lang="ru-RU" sz="1600" dirty="0" err="1" smtClean="0">
                <a:latin typeface="GillSansC" pitchFamily="50" charset="0"/>
              </a:rPr>
              <a:t>вебинары</a:t>
            </a:r>
            <a:r>
              <a:rPr lang="ru-RU" sz="1600" dirty="0" smtClean="0">
                <a:latin typeface="GillSansC" pitchFamily="50" charset="0"/>
              </a:rPr>
              <a:t> с лидерами врачебного мнения</a:t>
            </a:r>
          </a:p>
          <a:p>
            <a:pPr marL="0" lvl="1">
              <a:spcBef>
                <a:spcPts val="1000"/>
              </a:spcBef>
            </a:pPr>
            <a:endParaRPr lang="ru-RU" sz="1600" dirty="0" smtClean="0">
              <a:latin typeface="GillSansC" pitchFamily="50" charset="0"/>
            </a:endParaRPr>
          </a:p>
          <a:p>
            <a:pPr marL="0" lvl="1">
              <a:spcBef>
                <a:spcPts val="1000"/>
              </a:spcBef>
            </a:pPr>
            <a:r>
              <a:rPr lang="ru-RU" sz="1600" dirty="0" smtClean="0">
                <a:latin typeface="GillSansC" pitchFamily="50" charset="0"/>
              </a:rPr>
              <a:t>Трансляции ключевых конференций</a:t>
            </a:r>
          </a:p>
          <a:p>
            <a:pPr marL="0" lvl="1">
              <a:spcBef>
                <a:spcPts val="1000"/>
              </a:spcBef>
            </a:pPr>
            <a:endParaRPr lang="ru-RU" sz="1600" dirty="0" smtClean="0">
              <a:latin typeface="GillSansC" pitchFamily="50" charset="0"/>
            </a:endParaRPr>
          </a:p>
          <a:p>
            <a:pPr marL="0" lvl="1">
              <a:spcBef>
                <a:spcPts val="1000"/>
              </a:spcBef>
            </a:pPr>
            <a:r>
              <a:rPr lang="ru-RU" sz="1600" dirty="0" smtClean="0">
                <a:latin typeface="GillSansC" pitchFamily="50" charset="0"/>
              </a:rPr>
              <a:t>Дистанционное обучение </a:t>
            </a:r>
            <a:r>
              <a:rPr lang="ru-RU" sz="1600" smtClean="0">
                <a:latin typeface="GillSansC" pitchFamily="50" charset="0"/>
              </a:rPr>
              <a:t>медицинских представителей</a:t>
            </a:r>
            <a:endParaRPr lang="ru-RU" sz="1600" dirty="0" smtClean="0">
              <a:latin typeface="GillSansC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00834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0000"/>
                </a:solidFill>
                <a:latin typeface="GillSansC" pitchFamily="50" charset="0"/>
              </a:rPr>
              <a:t>E-Learning </a:t>
            </a:r>
            <a:r>
              <a:rPr lang="ru-RU" dirty="0" smtClean="0">
                <a:solidFill>
                  <a:schemeClr val="bg1"/>
                </a:solidFill>
                <a:latin typeface="GillSansLightC" pitchFamily="50" charset="0"/>
              </a:rPr>
              <a:t>активно применяется в маркетинговых целях фармацевтическими компаниями</a:t>
            </a:r>
            <a:endParaRPr lang="ru-RU" i="1" baseline="30000" dirty="0" smtClean="0">
              <a:solidFill>
                <a:schemeClr val="bg1"/>
              </a:solidFill>
              <a:latin typeface="GillSansLightC" pitchFamily="50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83469"/>
            <a:ext cx="84969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i="1" dirty="0" smtClean="0">
                <a:solidFill>
                  <a:srgbClr val="FF0000"/>
                </a:solidFill>
                <a:latin typeface="GillSansC" pitchFamily="50" charset="0"/>
              </a:rPr>
              <a:t>Контакты</a:t>
            </a:r>
            <a:endParaRPr lang="ru-RU" i="1" baseline="30000" dirty="0" smtClean="0">
              <a:solidFill>
                <a:schemeClr val="bg1"/>
              </a:solidFill>
              <a:latin typeface="GillSansLightC" pitchFamily="50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5852" y="2285992"/>
            <a:ext cx="6881418" cy="2210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just">
              <a:spcBef>
                <a:spcPts val="1000"/>
              </a:spcBef>
            </a:pPr>
            <a:r>
              <a:rPr lang="ru-RU" sz="1600" dirty="0" smtClean="0">
                <a:latin typeface="GillSansC" pitchFamily="50" charset="0"/>
              </a:rPr>
              <a:t>Станислав </a:t>
            </a:r>
            <a:r>
              <a:rPr lang="ru-RU" sz="1600" dirty="0" err="1" smtClean="0">
                <a:latin typeface="GillSansC" pitchFamily="50" charset="0"/>
              </a:rPr>
              <a:t>Уржумцев</a:t>
            </a:r>
            <a:endParaRPr lang="en-US" sz="1600" dirty="0" smtClean="0">
              <a:latin typeface="GillSansC" pitchFamily="50" charset="0"/>
            </a:endParaRPr>
          </a:p>
          <a:p>
            <a:pPr marL="0" lvl="1" algn="just">
              <a:spcBef>
                <a:spcPts val="1000"/>
              </a:spcBef>
            </a:pPr>
            <a:r>
              <a:rPr lang="en-US" sz="1600" dirty="0" smtClean="0">
                <a:latin typeface="GillSansC" pitchFamily="50" charset="0"/>
              </a:rPr>
              <a:t>CEO,</a:t>
            </a:r>
          </a:p>
          <a:p>
            <a:pPr marL="0" lvl="1" algn="just">
              <a:spcBef>
                <a:spcPts val="1000"/>
              </a:spcBef>
            </a:pPr>
            <a:r>
              <a:rPr lang="en-US" sz="1600" dirty="0" smtClean="0">
                <a:latin typeface="GillSansC" pitchFamily="50" charset="0"/>
              </a:rPr>
              <a:t>Evrika.ru,</a:t>
            </a:r>
            <a:endParaRPr lang="ru-RU" sz="1600" dirty="0" smtClean="0">
              <a:latin typeface="GillSansC" pitchFamily="50" charset="0"/>
            </a:endParaRPr>
          </a:p>
          <a:p>
            <a:pPr marL="0" lvl="1" algn="just">
              <a:spcBef>
                <a:spcPts val="1000"/>
              </a:spcBef>
            </a:pPr>
            <a:r>
              <a:rPr lang="en-US" sz="1600" dirty="0" smtClean="0">
                <a:latin typeface="GillSansC" pitchFamily="50" charset="0"/>
                <a:hlinkClick r:id="rId2"/>
              </a:rPr>
              <a:t>urzhumtsev@evrika.ru</a:t>
            </a:r>
            <a:endParaRPr lang="en-US" sz="1600" dirty="0" smtClean="0">
              <a:latin typeface="GillSansC" pitchFamily="50" charset="0"/>
            </a:endParaRPr>
          </a:p>
          <a:p>
            <a:pPr marL="0" lvl="1" algn="just">
              <a:spcBef>
                <a:spcPts val="1000"/>
              </a:spcBef>
            </a:pPr>
            <a:r>
              <a:rPr lang="en-US" sz="1600" dirty="0" smtClean="0">
                <a:latin typeface="GillSansC" pitchFamily="50" charset="0"/>
              </a:rPr>
              <a:t>+7 (495) 987-35-95, </a:t>
            </a:r>
            <a:r>
              <a:rPr lang="ru-RU" sz="1600" dirty="0" err="1" smtClean="0">
                <a:latin typeface="GillSansC" pitchFamily="50" charset="0"/>
              </a:rPr>
              <a:t>доб</a:t>
            </a:r>
            <a:r>
              <a:rPr lang="ru-RU" sz="1600" dirty="0" smtClean="0">
                <a:latin typeface="GillSansC" pitchFamily="50" charset="0"/>
              </a:rPr>
              <a:t>. 104</a:t>
            </a:r>
            <a:endParaRPr lang="en-US" sz="1600" dirty="0" smtClean="0">
              <a:latin typeface="GillSansC" pitchFamily="50" charset="0"/>
            </a:endParaRPr>
          </a:p>
          <a:p>
            <a:pPr marL="0" lvl="1" algn="just">
              <a:spcBef>
                <a:spcPts val="1000"/>
              </a:spcBef>
            </a:pPr>
            <a:r>
              <a:rPr lang="en-US" sz="1600" dirty="0" smtClean="0">
                <a:latin typeface="GillSansC" pitchFamily="50" charset="0"/>
              </a:rPr>
              <a:t>+7 (926) 921-84-62</a:t>
            </a:r>
            <a:endParaRPr lang="ru-RU" sz="1600" dirty="0" smtClean="0">
              <a:latin typeface="GillSansC" pitchFamily="50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44624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0000"/>
                </a:solidFill>
                <a:latin typeface="GillSansC" pitchFamily="50" charset="0"/>
              </a:rPr>
              <a:t>E-Learning</a:t>
            </a:r>
            <a:r>
              <a:rPr lang="ru-RU" i="1" dirty="0" smtClean="0">
                <a:solidFill>
                  <a:schemeClr val="bg1"/>
                </a:solidFill>
                <a:latin typeface="GalsLightC" pitchFamily="50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GillSansLightC" pitchFamily="50" charset="0"/>
              </a:rPr>
              <a:t>– </a:t>
            </a:r>
            <a:r>
              <a:rPr lang="ru-RU" dirty="0" smtClean="0">
                <a:solidFill>
                  <a:schemeClr val="bg1"/>
                </a:solidFill>
                <a:latin typeface="GillSansLightC" pitchFamily="50" charset="0"/>
              </a:rPr>
              <a:t>широкий термин, описывающий множество современных инструментов, использующихся в обучении</a:t>
            </a:r>
            <a:endParaRPr lang="ru-RU" i="1" baseline="30000" dirty="0" smtClean="0">
              <a:solidFill>
                <a:schemeClr val="bg1"/>
              </a:solidFill>
              <a:latin typeface="GillSansLightC" pitchFamily="50" charset="0"/>
            </a:endParaRPr>
          </a:p>
        </p:txBody>
      </p:sp>
      <p:pic>
        <p:nvPicPr>
          <p:cNvPr id="8" name="Рисунок 7" descr="strel_r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2474" y="2047749"/>
            <a:ext cx="293542" cy="308992"/>
          </a:xfrm>
          <a:prstGeom prst="rect">
            <a:avLst/>
          </a:prstGeom>
        </p:spPr>
      </p:pic>
      <p:pic>
        <p:nvPicPr>
          <p:cNvPr id="10" name="Рисунок 9" descr="strel_r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4427984" y="4403053"/>
            <a:ext cx="293542" cy="308992"/>
          </a:xfrm>
          <a:prstGeom prst="rect">
            <a:avLst/>
          </a:prstGeom>
        </p:spPr>
      </p:pic>
      <p:pic>
        <p:nvPicPr>
          <p:cNvPr id="11" name="Рисунок 10" descr="strel_r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2851533" y="3271885"/>
            <a:ext cx="293542" cy="308992"/>
          </a:xfrm>
          <a:prstGeom prst="rect">
            <a:avLst/>
          </a:prstGeom>
        </p:spPr>
      </p:pic>
      <p:pic>
        <p:nvPicPr>
          <p:cNvPr id="12" name="Рисунок 11" descr="strel_r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6091893" y="3199877"/>
            <a:ext cx="293542" cy="308992"/>
          </a:xfrm>
          <a:prstGeom prst="rect">
            <a:avLst/>
          </a:prstGeom>
        </p:spPr>
      </p:pic>
      <p:pic>
        <p:nvPicPr>
          <p:cNvPr id="13" name="Рисунок 12" descr="strel_r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700000">
            <a:off x="5574360" y="2322306"/>
            <a:ext cx="293542" cy="308992"/>
          </a:xfrm>
          <a:prstGeom prst="rect">
            <a:avLst/>
          </a:prstGeom>
        </p:spPr>
      </p:pic>
      <p:pic>
        <p:nvPicPr>
          <p:cNvPr id="14" name="Рисунок 13" descr="strel_r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-2700000">
            <a:off x="3342113" y="2322305"/>
            <a:ext cx="293542" cy="308992"/>
          </a:xfrm>
          <a:prstGeom prst="rect">
            <a:avLst/>
          </a:prstGeom>
        </p:spPr>
      </p:pic>
      <p:pic>
        <p:nvPicPr>
          <p:cNvPr id="15" name="Рисунок 14" descr="strel_r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100000">
            <a:off x="5646369" y="4056489"/>
            <a:ext cx="293542" cy="308992"/>
          </a:xfrm>
          <a:prstGeom prst="rect">
            <a:avLst/>
          </a:prstGeom>
        </p:spPr>
      </p:pic>
      <p:pic>
        <p:nvPicPr>
          <p:cNvPr id="16" name="Рисунок 15" descr="strel_r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-8100000">
            <a:off x="3270105" y="4050497"/>
            <a:ext cx="293542" cy="30899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3714744" y="5000636"/>
            <a:ext cx="1714512" cy="523220"/>
          </a:xfrm>
          <a:prstGeom prst="rect">
            <a:avLst/>
          </a:prstGeom>
          <a:solidFill>
            <a:srgbClr val="9FD5D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GillSansC" pitchFamily="50" charset="0"/>
              </a:rPr>
              <a:t>Virtual Learning Environments</a:t>
            </a:r>
            <a:endParaRPr lang="ru-RU" sz="1400" i="1" dirty="0">
              <a:latin typeface="GillSansC" pitchFamily="5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071538" y="3142119"/>
            <a:ext cx="1643074" cy="523220"/>
          </a:xfrm>
          <a:prstGeom prst="rect">
            <a:avLst/>
          </a:prstGeom>
          <a:solidFill>
            <a:srgbClr val="9FD5D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GillSansC" pitchFamily="50" charset="0"/>
              </a:rPr>
              <a:t>Virtual </a:t>
            </a:r>
          </a:p>
          <a:p>
            <a:pPr algn="ctr"/>
            <a:r>
              <a:rPr lang="en-US" sz="1400" i="1" dirty="0" smtClean="0">
                <a:latin typeface="GillSansC" pitchFamily="50" charset="0"/>
              </a:rPr>
              <a:t>Education</a:t>
            </a:r>
            <a:endParaRPr lang="ru-RU" sz="1400" i="1" dirty="0">
              <a:latin typeface="GillSansC" pitchFamily="50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835696" y="2047749"/>
            <a:ext cx="1368152" cy="307777"/>
          </a:xfrm>
          <a:prstGeom prst="rect">
            <a:avLst/>
          </a:prstGeom>
          <a:solidFill>
            <a:srgbClr val="9FD5D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GillSansC" pitchFamily="50" charset="0"/>
              </a:rPr>
              <a:t>M-Learning</a:t>
            </a:r>
            <a:endParaRPr lang="ru-RU" sz="1400" i="1" dirty="0">
              <a:latin typeface="GillSansC" pitchFamily="50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684250" y="1405582"/>
            <a:ext cx="1770560" cy="523220"/>
          </a:xfrm>
          <a:prstGeom prst="rect">
            <a:avLst/>
          </a:prstGeom>
          <a:solidFill>
            <a:srgbClr val="9FD5D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GillSansC" pitchFamily="50" charset="0"/>
              </a:rPr>
              <a:t>Multimedia Learning</a:t>
            </a:r>
            <a:endParaRPr lang="ru-RU" sz="1400" i="1" dirty="0">
              <a:latin typeface="GillSansC" pitchFamily="50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11566" y="4279997"/>
            <a:ext cx="1703112" cy="523220"/>
          </a:xfrm>
          <a:prstGeom prst="rect">
            <a:avLst/>
          </a:prstGeom>
          <a:solidFill>
            <a:srgbClr val="9FD5D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GillSansC" pitchFamily="50" charset="0"/>
              </a:rPr>
              <a:t>Online </a:t>
            </a:r>
          </a:p>
          <a:p>
            <a:pPr algn="ctr"/>
            <a:r>
              <a:rPr lang="en-US" sz="1400" i="1" dirty="0" smtClean="0">
                <a:latin typeface="GillSansC" pitchFamily="50" charset="0"/>
              </a:rPr>
              <a:t>Education</a:t>
            </a:r>
            <a:endParaRPr lang="ru-RU" sz="1400" i="1" dirty="0">
              <a:latin typeface="GillSansC" pitchFamily="50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40152" y="2047749"/>
            <a:ext cx="1560806" cy="523220"/>
          </a:xfrm>
          <a:prstGeom prst="rect">
            <a:avLst/>
          </a:prstGeom>
          <a:solidFill>
            <a:srgbClr val="9FD5D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GillSansC" pitchFamily="50" charset="0"/>
              </a:rPr>
              <a:t>Technology-based Learning</a:t>
            </a:r>
            <a:endParaRPr lang="ru-RU" sz="1400" i="1" dirty="0">
              <a:latin typeface="GillSansC" pitchFamily="50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16216" y="3130719"/>
            <a:ext cx="1841998" cy="523220"/>
          </a:xfrm>
          <a:prstGeom prst="rect">
            <a:avLst/>
          </a:prstGeom>
          <a:solidFill>
            <a:srgbClr val="9FD5D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GillSansC" pitchFamily="50" charset="0"/>
              </a:rPr>
              <a:t>Computer-based Training</a:t>
            </a:r>
            <a:endParaRPr lang="ru-RU" sz="1400" i="1" dirty="0">
              <a:latin typeface="GillSansC" pitchFamily="5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000760" y="4357694"/>
            <a:ext cx="2000264" cy="523220"/>
          </a:xfrm>
          <a:prstGeom prst="rect">
            <a:avLst/>
          </a:prstGeom>
          <a:solidFill>
            <a:srgbClr val="9FD5D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>
                <a:latin typeface="GillSansC" pitchFamily="50" charset="0"/>
              </a:rPr>
              <a:t>Internet-based Training</a:t>
            </a:r>
            <a:endParaRPr lang="ru-RU" sz="1400" i="1" dirty="0">
              <a:latin typeface="GillSansC" pitchFamily="50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786182" y="3000372"/>
            <a:ext cx="1703112" cy="769441"/>
          </a:xfrm>
          <a:prstGeom prst="rect">
            <a:avLst/>
          </a:prstGeom>
          <a:solidFill>
            <a:srgbClr val="9FD5DF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latin typeface="GillSansC" pitchFamily="50" charset="0"/>
              </a:rPr>
              <a:t>Electronic</a:t>
            </a:r>
          </a:p>
          <a:p>
            <a:pPr algn="ctr"/>
            <a:r>
              <a:rPr lang="en-US" sz="2200" i="1" dirty="0" smtClean="0">
                <a:latin typeface="GillSansC" pitchFamily="50" charset="0"/>
              </a:rPr>
              <a:t>Learning</a:t>
            </a:r>
            <a:endParaRPr lang="ru-RU" sz="2200" i="1" dirty="0">
              <a:latin typeface="GillSansC" pitchFamily="50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200834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0000"/>
                </a:solidFill>
                <a:latin typeface="GillSansC" pitchFamily="50" charset="0"/>
              </a:rPr>
              <a:t>E-Learning</a:t>
            </a:r>
            <a:r>
              <a:rPr lang="ru-RU" dirty="0" smtClean="0">
                <a:solidFill>
                  <a:schemeClr val="bg1"/>
                </a:solidFill>
                <a:latin typeface="GillSansLightC" pitchFamily="50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GillSansLightC" pitchFamily="50" charset="0"/>
              </a:rPr>
              <a:t>– </a:t>
            </a:r>
            <a:r>
              <a:rPr lang="ru-RU" dirty="0" smtClean="0">
                <a:solidFill>
                  <a:schemeClr val="bg1"/>
                </a:solidFill>
                <a:latin typeface="GillSansLightC" pitchFamily="50" charset="0"/>
              </a:rPr>
              <a:t>широкий спектр образовательных возможностей – </a:t>
            </a:r>
          </a:p>
          <a:p>
            <a:pPr algn="ctr"/>
            <a:r>
              <a:rPr lang="ru-RU" dirty="0" smtClean="0">
                <a:solidFill>
                  <a:schemeClr val="bg1"/>
                </a:solidFill>
                <a:latin typeface="GillSansLightC" pitchFamily="50" charset="0"/>
              </a:rPr>
              <a:t>от языковых курсов </a:t>
            </a:r>
            <a:r>
              <a:rPr lang="ru-RU" dirty="0" err="1" smtClean="0">
                <a:solidFill>
                  <a:schemeClr val="bg1"/>
                </a:solidFill>
                <a:latin typeface="GillSansLightC" pitchFamily="50" charset="0"/>
              </a:rPr>
              <a:t>онлайн</a:t>
            </a:r>
            <a:r>
              <a:rPr lang="ru-RU" dirty="0" smtClean="0">
                <a:solidFill>
                  <a:schemeClr val="bg1"/>
                </a:solidFill>
                <a:latin typeface="GillSansLightC" pitchFamily="50" charset="0"/>
              </a:rPr>
              <a:t> до виртуальных университетов</a:t>
            </a:r>
            <a:endParaRPr lang="ru-RU" i="1" baseline="30000" dirty="0" smtClean="0">
              <a:solidFill>
                <a:schemeClr val="bg1"/>
              </a:solidFill>
              <a:latin typeface="GillSansLightC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643306" y="1357298"/>
            <a:ext cx="1703112" cy="430887"/>
          </a:xfrm>
          <a:prstGeom prst="rect">
            <a:avLst/>
          </a:prstGeom>
          <a:solidFill>
            <a:srgbClr val="9FD5DF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latin typeface="GillSansC" pitchFamily="50" charset="0"/>
              </a:rPr>
              <a:t>E-Learning</a:t>
            </a:r>
            <a:endParaRPr lang="ru-RU" sz="2200" i="1" dirty="0">
              <a:latin typeface="GillSansC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4480" y="2355171"/>
            <a:ext cx="1857388" cy="430887"/>
          </a:xfrm>
          <a:prstGeom prst="rect">
            <a:avLst/>
          </a:prstGeom>
          <a:solidFill>
            <a:srgbClr val="9FD5DF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200" i="1" dirty="0" smtClean="0">
                <a:latin typeface="GillSansC" pitchFamily="50" charset="0"/>
              </a:rPr>
              <a:t>Синхронное</a:t>
            </a:r>
            <a:endParaRPr lang="ru-RU" sz="2200" i="1" dirty="0">
              <a:latin typeface="GillSansC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29256" y="2357430"/>
            <a:ext cx="1928826" cy="430887"/>
          </a:xfrm>
          <a:prstGeom prst="rect">
            <a:avLst/>
          </a:prstGeom>
          <a:solidFill>
            <a:srgbClr val="9FD5DF"/>
          </a:solidFill>
          <a:ln w="3175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2200" i="1" dirty="0" smtClean="0">
                <a:latin typeface="GillSansC" pitchFamily="50" charset="0"/>
              </a:rPr>
              <a:t>Асинхронное</a:t>
            </a:r>
            <a:endParaRPr lang="ru-RU" sz="2200" i="1" dirty="0">
              <a:latin typeface="GillSansC" pitchFamily="50" charset="0"/>
            </a:endParaRPr>
          </a:p>
        </p:txBody>
      </p:sp>
      <p:cxnSp>
        <p:nvCxnSpPr>
          <p:cNvPr id="10" name="Прямая со стрелкой 9"/>
          <p:cNvCxnSpPr>
            <a:stCxn id="6" idx="2"/>
            <a:endCxn id="7" idx="0"/>
          </p:cNvCxnSpPr>
          <p:nvPr/>
        </p:nvCxnSpPr>
        <p:spPr>
          <a:xfrm rot="5400000">
            <a:off x="3285525" y="1145834"/>
            <a:ext cx="566986" cy="1851688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6" idx="2"/>
            <a:endCxn id="8" idx="0"/>
          </p:cNvCxnSpPr>
          <p:nvPr/>
        </p:nvCxnSpPr>
        <p:spPr>
          <a:xfrm rot="16200000" flipH="1">
            <a:off x="5159643" y="1123403"/>
            <a:ext cx="569245" cy="1898807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428728" y="3245180"/>
            <a:ext cx="2304256" cy="1969770"/>
          </a:xfrm>
          <a:prstGeom prst="rect">
            <a:avLst/>
          </a:prstGeom>
          <a:solidFill>
            <a:srgbClr val="9FD5DF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 sz="1300" i="1" dirty="0" smtClean="0">
                <a:latin typeface="GillSansC" pitchFamily="50" charset="0"/>
              </a:rPr>
              <a:t>Обучение в реальном времени</a:t>
            </a:r>
          </a:p>
          <a:p>
            <a:pPr algn="ctr">
              <a:spcBef>
                <a:spcPts val="100"/>
              </a:spcBef>
            </a:pPr>
            <a:endParaRPr lang="ru-RU" sz="1300" i="1" dirty="0" smtClean="0">
              <a:latin typeface="GillSansC" pitchFamily="50" charset="0"/>
            </a:endParaRPr>
          </a:p>
          <a:p>
            <a:pPr algn="ctr">
              <a:spcBef>
                <a:spcPts val="100"/>
              </a:spcBef>
            </a:pPr>
            <a:r>
              <a:rPr lang="ru-RU" sz="1300" i="1" dirty="0" smtClean="0">
                <a:latin typeface="GillSansC" pitchFamily="50" charset="0"/>
              </a:rPr>
              <a:t>Виртуальные классы</a:t>
            </a:r>
          </a:p>
          <a:p>
            <a:pPr algn="ctr">
              <a:spcBef>
                <a:spcPts val="100"/>
              </a:spcBef>
            </a:pPr>
            <a:endParaRPr lang="ru-RU" sz="1300" i="1" dirty="0" smtClean="0">
              <a:latin typeface="GillSansC" pitchFamily="50" charset="0"/>
            </a:endParaRPr>
          </a:p>
          <a:p>
            <a:pPr algn="ctr">
              <a:spcBef>
                <a:spcPts val="100"/>
              </a:spcBef>
            </a:pPr>
            <a:r>
              <a:rPr lang="ru-RU" sz="1300" i="1" dirty="0" err="1" smtClean="0">
                <a:latin typeface="GillSansC" pitchFamily="50" charset="0"/>
              </a:rPr>
              <a:t>Чат-комнаты</a:t>
            </a:r>
            <a:endParaRPr lang="ru-RU" sz="1300" i="1" dirty="0" smtClean="0">
              <a:latin typeface="GillSansC" pitchFamily="50" charset="0"/>
            </a:endParaRPr>
          </a:p>
          <a:p>
            <a:pPr algn="ctr">
              <a:spcBef>
                <a:spcPts val="100"/>
              </a:spcBef>
            </a:pPr>
            <a:endParaRPr lang="ru-RU" sz="1300" i="1" dirty="0" smtClean="0">
              <a:latin typeface="GillSansC" pitchFamily="50" charset="0"/>
            </a:endParaRPr>
          </a:p>
          <a:p>
            <a:pPr algn="ctr">
              <a:spcBef>
                <a:spcPts val="100"/>
              </a:spcBef>
            </a:pPr>
            <a:r>
              <a:rPr lang="ru-RU" sz="1300" i="1" dirty="0" smtClean="0">
                <a:latin typeface="GillSansC" pitchFamily="50" charset="0"/>
              </a:rPr>
              <a:t>Виртуальные конференции</a:t>
            </a:r>
            <a:endParaRPr lang="ru-RU" sz="1300" i="1" dirty="0">
              <a:latin typeface="GillSansC" pitchFamily="50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286380" y="3245180"/>
            <a:ext cx="2304256" cy="2595582"/>
          </a:xfrm>
          <a:prstGeom prst="rect">
            <a:avLst/>
          </a:prstGeom>
          <a:solidFill>
            <a:srgbClr val="9FD5DF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 sz="1300" i="1" dirty="0" smtClean="0">
                <a:latin typeface="GillSansC" pitchFamily="50" charset="0"/>
              </a:rPr>
              <a:t>Пассивные технологии</a:t>
            </a:r>
          </a:p>
          <a:p>
            <a:pPr algn="ctr">
              <a:spcBef>
                <a:spcPts val="100"/>
              </a:spcBef>
            </a:pPr>
            <a:endParaRPr lang="ru-RU" sz="1300" i="1" dirty="0" smtClean="0">
              <a:latin typeface="GillSansC" pitchFamily="50" charset="0"/>
            </a:endParaRPr>
          </a:p>
          <a:p>
            <a:pPr algn="ctr">
              <a:spcBef>
                <a:spcPts val="100"/>
              </a:spcBef>
            </a:pPr>
            <a:r>
              <a:rPr lang="ru-RU" sz="1300" i="1" dirty="0" err="1" smtClean="0">
                <a:latin typeface="GillSansC" pitchFamily="50" charset="0"/>
              </a:rPr>
              <a:t>Блоги</a:t>
            </a:r>
            <a:r>
              <a:rPr lang="ru-RU" sz="1300" i="1" dirty="0" smtClean="0">
                <a:latin typeface="GillSansC" pitchFamily="50" charset="0"/>
              </a:rPr>
              <a:t>, электронная почта, вики-технологии, дискуссии</a:t>
            </a:r>
          </a:p>
          <a:p>
            <a:pPr algn="ctr">
              <a:spcBef>
                <a:spcPts val="100"/>
              </a:spcBef>
            </a:pPr>
            <a:endParaRPr lang="ru-RU" sz="1300" i="1" dirty="0" smtClean="0">
              <a:latin typeface="GillSansC" pitchFamily="50" charset="0"/>
            </a:endParaRPr>
          </a:p>
          <a:p>
            <a:pPr algn="ctr">
              <a:spcBef>
                <a:spcPts val="100"/>
              </a:spcBef>
            </a:pPr>
            <a:r>
              <a:rPr lang="ru-RU" sz="1300" i="1" dirty="0" smtClean="0">
                <a:latin typeface="GillSansC" pitchFamily="50" charset="0"/>
              </a:rPr>
              <a:t>Виртуальные учебники</a:t>
            </a:r>
          </a:p>
          <a:p>
            <a:pPr algn="ctr">
              <a:spcBef>
                <a:spcPts val="100"/>
              </a:spcBef>
            </a:pPr>
            <a:endParaRPr lang="ru-RU" sz="1300" i="1" dirty="0" smtClean="0">
              <a:latin typeface="GillSansC" pitchFamily="50" charset="0"/>
            </a:endParaRPr>
          </a:p>
          <a:p>
            <a:pPr algn="ctr">
              <a:spcBef>
                <a:spcPts val="100"/>
              </a:spcBef>
            </a:pPr>
            <a:r>
              <a:rPr lang="ru-RU" sz="1300" i="1" dirty="0" smtClean="0">
                <a:latin typeface="GillSansC" pitchFamily="50" charset="0"/>
              </a:rPr>
              <a:t>Аудио и видео курсы</a:t>
            </a:r>
          </a:p>
          <a:p>
            <a:pPr algn="ctr">
              <a:spcBef>
                <a:spcPts val="100"/>
              </a:spcBef>
            </a:pPr>
            <a:endParaRPr lang="ru-RU" sz="1300" i="1" dirty="0" smtClean="0">
              <a:latin typeface="GillSansC" pitchFamily="50" charset="0"/>
            </a:endParaRPr>
          </a:p>
          <a:p>
            <a:pPr algn="ctr">
              <a:spcBef>
                <a:spcPts val="100"/>
              </a:spcBef>
            </a:pPr>
            <a:r>
              <a:rPr lang="ru-RU" sz="1300" i="1" dirty="0" smtClean="0">
                <a:latin typeface="GillSansC" pitchFamily="50" charset="0"/>
              </a:rPr>
              <a:t>Виртуальные операционные</a:t>
            </a:r>
            <a:endParaRPr lang="ru-RU" sz="1300" i="1" dirty="0">
              <a:latin typeface="GillSansC" pitchFamily="50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00834"/>
            <a:ext cx="84969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0000"/>
                </a:solidFill>
                <a:latin typeface="GillSansC" pitchFamily="50" charset="0"/>
              </a:rPr>
              <a:t>E-Learning </a:t>
            </a:r>
            <a:r>
              <a:rPr lang="ru-RU" dirty="0" smtClean="0">
                <a:solidFill>
                  <a:schemeClr val="bg1"/>
                </a:solidFill>
                <a:latin typeface="GillSansLightC" pitchFamily="50" charset="0"/>
              </a:rPr>
              <a:t>опирается на ряд основных технологий как на компоненты образовательного процесса</a:t>
            </a:r>
          </a:p>
          <a:p>
            <a:pPr algn="ctr"/>
            <a:endParaRPr lang="ru-RU" i="1" baseline="30000" dirty="0" smtClean="0">
              <a:solidFill>
                <a:schemeClr val="bg1"/>
              </a:solidFill>
              <a:latin typeface="GillSansLightC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1556791"/>
            <a:ext cx="6881418" cy="3334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1000"/>
              </a:spcBef>
            </a:pPr>
            <a:r>
              <a:rPr lang="ru-RU" sz="1600" dirty="0" smtClean="0">
                <a:latin typeface="GillSansC" pitchFamily="50" charset="0"/>
              </a:rPr>
              <a:t>Аудио</a:t>
            </a:r>
          </a:p>
          <a:p>
            <a:pPr marL="0" lvl="1">
              <a:spcBef>
                <a:spcPts val="1000"/>
              </a:spcBef>
            </a:pPr>
            <a:r>
              <a:rPr lang="ru-RU" sz="1600" dirty="0" smtClean="0">
                <a:latin typeface="GillSansC" pitchFamily="50" charset="0"/>
              </a:rPr>
              <a:t>Видео</a:t>
            </a:r>
          </a:p>
          <a:p>
            <a:pPr marL="0" lvl="1">
              <a:spcBef>
                <a:spcPts val="1000"/>
              </a:spcBef>
            </a:pPr>
            <a:r>
              <a:rPr lang="ru-RU" sz="1600" dirty="0" smtClean="0">
                <a:latin typeface="GillSansC" pitchFamily="50" charset="0"/>
              </a:rPr>
              <a:t>Компьютеры, планшеты и мобильные устройства</a:t>
            </a:r>
          </a:p>
          <a:p>
            <a:pPr marL="0" lvl="1">
              <a:spcBef>
                <a:spcPts val="1000"/>
              </a:spcBef>
            </a:pPr>
            <a:r>
              <a:rPr lang="ru-RU" sz="1600" dirty="0" err="1" smtClean="0">
                <a:latin typeface="GillSansC" pitchFamily="50" charset="0"/>
              </a:rPr>
              <a:t>Блоггинг</a:t>
            </a:r>
            <a:endParaRPr lang="ru-RU" sz="1600" dirty="0" smtClean="0">
              <a:latin typeface="GillSansC" pitchFamily="50" charset="0"/>
            </a:endParaRPr>
          </a:p>
          <a:p>
            <a:pPr marL="0" lvl="1">
              <a:spcBef>
                <a:spcPts val="1000"/>
              </a:spcBef>
            </a:pPr>
            <a:r>
              <a:rPr lang="ru-RU" sz="1600" dirty="0" err="1" smtClean="0">
                <a:latin typeface="GillSansC" pitchFamily="50" charset="0"/>
              </a:rPr>
              <a:t>Веб-камеры</a:t>
            </a:r>
            <a:endParaRPr lang="ru-RU" sz="1600" dirty="0" smtClean="0">
              <a:latin typeface="GillSansC" pitchFamily="50" charset="0"/>
            </a:endParaRPr>
          </a:p>
          <a:p>
            <a:pPr marL="0" lvl="1">
              <a:spcBef>
                <a:spcPts val="1000"/>
              </a:spcBef>
            </a:pPr>
            <a:r>
              <a:rPr lang="ru-RU" sz="1600" dirty="0" err="1" smtClean="0">
                <a:latin typeface="GillSansC" pitchFamily="50" charset="0"/>
              </a:rPr>
              <a:t>Смарт-борды</a:t>
            </a:r>
            <a:endParaRPr lang="ru-RU" sz="1600" dirty="0" smtClean="0">
              <a:latin typeface="GillSansC" pitchFamily="50" charset="0"/>
            </a:endParaRPr>
          </a:p>
          <a:p>
            <a:pPr marL="0" lvl="1">
              <a:spcBef>
                <a:spcPts val="1000"/>
              </a:spcBef>
            </a:pPr>
            <a:r>
              <a:rPr lang="ru-RU" sz="1600" dirty="0" err="1" smtClean="0">
                <a:latin typeface="GillSansC" pitchFamily="50" charset="0"/>
              </a:rPr>
              <a:t>Скринкастинг</a:t>
            </a:r>
            <a:endParaRPr lang="ru-RU" sz="1600" dirty="0" smtClean="0">
              <a:latin typeface="GillSansC" pitchFamily="50" charset="0"/>
            </a:endParaRPr>
          </a:p>
          <a:p>
            <a:pPr marL="0" lvl="1">
              <a:spcBef>
                <a:spcPts val="1000"/>
              </a:spcBef>
            </a:pPr>
            <a:r>
              <a:rPr lang="ru-RU" sz="1600" dirty="0" smtClean="0">
                <a:latin typeface="GillSansC" pitchFamily="50" charset="0"/>
              </a:rPr>
              <a:t>Виртуальная образовательная среда </a:t>
            </a:r>
          </a:p>
          <a:p>
            <a:pPr marL="0" lvl="1">
              <a:spcBef>
                <a:spcPts val="1000"/>
              </a:spcBef>
            </a:pPr>
            <a:r>
              <a:rPr lang="ru-RU" sz="1600" dirty="0" smtClean="0">
                <a:latin typeface="GillSansC" pitchFamily="50" charset="0"/>
              </a:rPr>
              <a:t>Виртуальная аудитория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-24"/>
            <a:ext cx="84969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0000"/>
                </a:solidFill>
                <a:latin typeface="GillSansC" pitchFamily="50" charset="0"/>
              </a:rPr>
              <a:t>E-Learning </a:t>
            </a:r>
            <a:r>
              <a:rPr lang="ru-RU" dirty="0" smtClean="0">
                <a:solidFill>
                  <a:schemeClr val="bg1"/>
                </a:solidFill>
                <a:latin typeface="GillSansLightC" pitchFamily="50" charset="0"/>
              </a:rPr>
              <a:t>как самостоятельный тренд в образовании, конечно же, использует ряд </a:t>
            </a:r>
            <a:r>
              <a:rPr lang="ru-RU" dirty="0" err="1" smtClean="0">
                <a:solidFill>
                  <a:schemeClr val="bg1"/>
                </a:solidFill>
                <a:latin typeface="GillSansLightC" pitchFamily="50" charset="0"/>
              </a:rPr>
              <a:t>инновативных</a:t>
            </a:r>
            <a:r>
              <a:rPr lang="ru-RU" dirty="0" smtClean="0">
                <a:solidFill>
                  <a:schemeClr val="bg1"/>
                </a:solidFill>
                <a:latin typeface="GillSansLightC" pitchFamily="50" charset="0"/>
              </a:rPr>
              <a:t> подходов к управлению образовательным процессом</a:t>
            </a:r>
          </a:p>
          <a:p>
            <a:pPr algn="ctr"/>
            <a:endParaRPr lang="ru-RU" i="1" baseline="30000" dirty="0" smtClean="0">
              <a:solidFill>
                <a:schemeClr val="bg1"/>
              </a:solidFill>
              <a:latin typeface="GillSansLightC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1556791"/>
            <a:ext cx="6881418" cy="2082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1000"/>
              </a:spcBef>
            </a:pPr>
            <a:r>
              <a:rPr lang="en-US" sz="1600" dirty="0" smtClean="0">
                <a:latin typeface="GillSansC" pitchFamily="50" charset="0"/>
              </a:rPr>
              <a:t>Learning Management System (LMS)</a:t>
            </a:r>
          </a:p>
          <a:p>
            <a:pPr marL="0" lvl="1">
              <a:spcBef>
                <a:spcPts val="1000"/>
              </a:spcBef>
            </a:pPr>
            <a:r>
              <a:rPr lang="en-US" sz="1600" dirty="0" smtClean="0">
                <a:latin typeface="GillSansC" pitchFamily="50" charset="0"/>
              </a:rPr>
              <a:t>	</a:t>
            </a:r>
            <a:r>
              <a:rPr lang="ru-RU" sz="1600" dirty="0" smtClean="0">
                <a:latin typeface="GillSansC" pitchFamily="50" charset="0"/>
              </a:rPr>
              <a:t>Самые известные – </a:t>
            </a:r>
            <a:r>
              <a:rPr lang="en-US" sz="1600" dirty="0" err="1" smtClean="0">
                <a:latin typeface="GillSansC" pitchFamily="50" charset="0"/>
              </a:rPr>
              <a:t>BlackBoard</a:t>
            </a:r>
            <a:r>
              <a:rPr lang="en-US" sz="1600" dirty="0" smtClean="0">
                <a:latin typeface="GillSansC" pitchFamily="50" charset="0"/>
              </a:rPr>
              <a:t> Inc. </a:t>
            </a:r>
            <a:r>
              <a:rPr lang="ru-RU" sz="1600" dirty="0" smtClean="0">
                <a:latin typeface="GillSansC" pitchFamily="50" charset="0"/>
              </a:rPr>
              <a:t>и </a:t>
            </a:r>
            <a:r>
              <a:rPr lang="en-US" sz="1600" dirty="0" err="1" smtClean="0">
                <a:latin typeface="GillSansC" pitchFamily="50" charset="0"/>
              </a:rPr>
              <a:t>Moodle</a:t>
            </a:r>
            <a:r>
              <a:rPr lang="en-US" sz="1600" dirty="0" smtClean="0">
                <a:latin typeface="GillSansC" pitchFamily="50" charset="0"/>
              </a:rPr>
              <a:t> (</a:t>
            </a:r>
            <a:r>
              <a:rPr lang="ru-RU" sz="1600" dirty="0" smtClean="0">
                <a:latin typeface="GillSansC" pitchFamily="50" charset="0"/>
              </a:rPr>
              <a:t>широко 	внедрены в ВУЗах и школах, в т.ч. В России)</a:t>
            </a:r>
          </a:p>
          <a:p>
            <a:pPr marL="0" lvl="1">
              <a:spcBef>
                <a:spcPts val="1000"/>
              </a:spcBef>
            </a:pPr>
            <a:r>
              <a:rPr lang="en-US" sz="1600" dirty="0" smtClean="0">
                <a:latin typeface="GillSansC" pitchFamily="50" charset="0"/>
              </a:rPr>
              <a:t>Learning Content Management System (LCMS)</a:t>
            </a:r>
          </a:p>
          <a:p>
            <a:pPr marL="0" lvl="1">
              <a:spcBef>
                <a:spcPts val="1000"/>
              </a:spcBef>
            </a:pPr>
            <a:r>
              <a:rPr lang="ru-RU" sz="1600" dirty="0" smtClean="0">
                <a:latin typeface="GillSansC" pitchFamily="50" charset="0"/>
              </a:rPr>
              <a:t>Компьютеризированные проверки знания</a:t>
            </a:r>
          </a:p>
          <a:p>
            <a:pPr marL="0" lvl="1">
              <a:spcBef>
                <a:spcPts val="1000"/>
              </a:spcBef>
            </a:pPr>
            <a:r>
              <a:rPr lang="en-US" sz="1600" dirty="0" smtClean="0">
                <a:latin typeface="GillSansC" pitchFamily="50" charset="0"/>
              </a:rPr>
              <a:t>Electronic Performance Support Systems</a:t>
            </a:r>
            <a:endParaRPr lang="ru-RU" sz="1600" dirty="0" smtClean="0">
              <a:latin typeface="GillSansC" pitchFamily="50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00834"/>
            <a:ext cx="84969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0000"/>
                </a:solidFill>
                <a:latin typeface="GillSansC" pitchFamily="50" charset="0"/>
              </a:rPr>
              <a:t>E-Learning </a:t>
            </a:r>
            <a:r>
              <a:rPr lang="en-US" dirty="0" smtClean="0">
                <a:solidFill>
                  <a:schemeClr val="bg1"/>
                </a:solidFill>
                <a:latin typeface="GillSansLightC" pitchFamily="50" charset="0"/>
              </a:rPr>
              <a:t>– </a:t>
            </a:r>
            <a:r>
              <a:rPr lang="ru-RU" dirty="0" smtClean="0">
                <a:solidFill>
                  <a:schemeClr val="bg1"/>
                </a:solidFill>
                <a:latin typeface="GillSansLightC" pitchFamily="50" charset="0"/>
              </a:rPr>
              <a:t>«изобретение» частного сектора, призванное решить ряд проблем реального мира</a:t>
            </a:r>
            <a:endParaRPr lang="ru-RU" dirty="0" smtClean="0">
              <a:solidFill>
                <a:schemeClr val="bg1"/>
              </a:solidFill>
              <a:latin typeface="GillSansLightC" pitchFamily="50" charset="0"/>
            </a:endParaRPr>
          </a:p>
          <a:p>
            <a:pPr algn="ctr"/>
            <a:endParaRPr lang="ru-RU" i="1" baseline="30000" dirty="0" smtClean="0">
              <a:solidFill>
                <a:schemeClr val="bg1"/>
              </a:solidFill>
              <a:latin typeface="GillSansLightC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672" y="1556791"/>
            <a:ext cx="68814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spcBef>
                <a:spcPts val="1000"/>
              </a:spcBef>
            </a:pPr>
            <a:r>
              <a:rPr lang="ru-RU" sz="1600" dirty="0" smtClean="0">
                <a:latin typeface="GillSansC" pitchFamily="50" charset="0"/>
              </a:rPr>
              <a:t>Неэффективность традиционного образовательного процесса</a:t>
            </a:r>
          </a:p>
          <a:p>
            <a:pPr marL="0" lvl="1">
              <a:spcBef>
                <a:spcPts val="1000"/>
              </a:spcBef>
            </a:pPr>
            <a:r>
              <a:rPr lang="ru-RU" sz="1600" dirty="0" smtClean="0">
                <a:latin typeface="GillSansC" pitchFamily="50" charset="0"/>
              </a:rPr>
              <a:t>Отсутствие необходимой гибкости и индивидуального подхода</a:t>
            </a:r>
          </a:p>
          <a:p>
            <a:pPr marL="0" lvl="1">
              <a:spcBef>
                <a:spcPts val="1000"/>
              </a:spcBef>
            </a:pPr>
            <a:r>
              <a:rPr lang="ru-RU" sz="1600" dirty="0" smtClean="0">
                <a:latin typeface="GillSansC" pitchFamily="50" charset="0"/>
              </a:rPr>
              <a:t>Географические барьеры</a:t>
            </a:r>
          </a:p>
          <a:p>
            <a:pPr marL="0" lvl="1">
              <a:spcBef>
                <a:spcPts val="1000"/>
              </a:spcBef>
            </a:pPr>
            <a:r>
              <a:rPr lang="ru-RU" sz="1600" dirty="0" smtClean="0">
                <a:latin typeface="GillSansC" pitchFamily="50" charset="0"/>
              </a:rPr>
              <a:t>Языковые барьеры</a:t>
            </a:r>
          </a:p>
          <a:p>
            <a:pPr marL="0" lvl="1">
              <a:spcBef>
                <a:spcPts val="1000"/>
              </a:spcBef>
            </a:pPr>
            <a:r>
              <a:rPr lang="en-US" sz="1600" dirty="0" smtClean="0">
                <a:latin typeface="GillSansC" pitchFamily="50" charset="0"/>
              </a:rPr>
              <a:t>Time Management</a:t>
            </a:r>
          </a:p>
          <a:p>
            <a:pPr marL="0" lvl="1">
              <a:spcBef>
                <a:spcPts val="1000"/>
              </a:spcBef>
            </a:pPr>
            <a:r>
              <a:rPr lang="ru-RU" sz="1600" dirty="0" smtClean="0">
                <a:latin typeface="GillSansC" pitchFamily="50" charset="0"/>
              </a:rPr>
              <a:t>Финансовые аспекты образования</a:t>
            </a:r>
          </a:p>
          <a:p>
            <a:pPr marL="0" lvl="1">
              <a:spcBef>
                <a:spcPts val="1000"/>
              </a:spcBef>
            </a:pPr>
            <a:r>
              <a:rPr lang="ru-RU" sz="1600" dirty="0" err="1" smtClean="0">
                <a:latin typeface="GillSansC" pitchFamily="50" charset="0"/>
              </a:rPr>
              <a:t>Недискриминационный</a:t>
            </a:r>
            <a:r>
              <a:rPr lang="ru-RU" sz="1600" dirty="0" smtClean="0">
                <a:latin typeface="GillSansC" pitchFamily="50" charset="0"/>
              </a:rPr>
              <a:t> доступ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00834"/>
            <a:ext cx="849694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0000"/>
                </a:solidFill>
                <a:latin typeface="GillSansC" pitchFamily="50" charset="0"/>
              </a:rPr>
              <a:t>E-Learning </a:t>
            </a:r>
            <a:r>
              <a:rPr lang="en-US" dirty="0" smtClean="0">
                <a:solidFill>
                  <a:schemeClr val="bg1"/>
                </a:solidFill>
                <a:latin typeface="GillSansLightC" pitchFamily="50" charset="0"/>
              </a:rPr>
              <a:t>– </a:t>
            </a:r>
            <a:r>
              <a:rPr lang="ru-RU" dirty="0" smtClean="0">
                <a:solidFill>
                  <a:schemeClr val="bg1"/>
                </a:solidFill>
                <a:latin typeface="GillSansLightC" pitchFamily="50" charset="0"/>
              </a:rPr>
              <a:t>путь к свободному распространению информации</a:t>
            </a:r>
            <a:endParaRPr lang="ru-RU" dirty="0" smtClean="0">
              <a:solidFill>
                <a:schemeClr val="bg1"/>
              </a:solidFill>
              <a:latin typeface="GillSansLightC" pitchFamily="50" charset="0"/>
            </a:endParaRPr>
          </a:p>
          <a:p>
            <a:pPr algn="ctr"/>
            <a:endParaRPr lang="ru-RU" i="1" baseline="30000" dirty="0" smtClean="0">
              <a:solidFill>
                <a:schemeClr val="bg1"/>
              </a:solidFill>
              <a:latin typeface="GillSansLightC" pitchFamily="50" charset="0"/>
            </a:endParaRPr>
          </a:p>
        </p:txBody>
      </p:sp>
      <p:pic>
        <p:nvPicPr>
          <p:cNvPr id="5" name="Рисунок 4" descr="1352484465_teper-v-wikipedia-mozhno-dobavlyat-vide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0298" y="1357298"/>
            <a:ext cx="4286280" cy="4568709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-24"/>
            <a:ext cx="84969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0000"/>
                </a:solidFill>
                <a:latin typeface="GillSansC" pitchFamily="50" charset="0"/>
              </a:rPr>
              <a:t>E-Learning </a:t>
            </a:r>
            <a:r>
              <a:rPr lang="ru-RU" dirty="0" smtClean="0">
                <a:solidFill>
                  <a:schemeClr val="bg1"/>
                </a:solidFill>
                <a:latin typeface="GillSansLightC" pitchFamily="50" charset="0"/>
              </a:rPr>
              <a:t>как инструмент «принят на вооружение» в дошкольном, школьном и университетском образовании, но ассоциируется в первую очередь с независимыми игроками</a:t>
            </a:r>
          </a:p>
          <a:p>
            <a:pPr algn="ctr"/>
            <a:endParaRPr lang="ru-RU" i="1" baseline="30000" dirty="0" smtClean="0">
              <a:solidFill>
                <a:schemeClr val="bg1"/>
              </a:solidFill>
              <a:latin typeface="GillSansLightC" pitchFamily="50" charset="0"/>
            </a:endParaRPr>
          </a:p>
        </p:txBody>
      </p:sp>
      <p:pic>
        <p:nvPicPr>
          <p:cNvPr id="5" name="Рисунок 4" descr="courser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3153" y="1571612"/>
            <a:ext cx="2690813" cy="1571625"/>
          </a:xfrm>
          <a:prstGeom prst="rect">
            <a:avLst/>
          </a:prstGeom>
        </p:spPr>
      </p:pic>
      <p:pic>
        <p:nvPicPr>
          <p:cNvPr id="6" name="Рисунок 5" descr="screenshot-large-khan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1212777"/>
            <a:ext cx="2428892" cy="2073347"/>
          </a:xfrm>
          <a:prstGeom prst="rect">
            <a:avLst/>
          </a:prstGeom>
        </p:spPr>
      </p:pic>
      <p:pic>
        <p:nvPicPr>
          <p:cNvPr id="7" name="Рисунок 6" descr="Udacity_Logo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8992" y="1285860"/>
            <a:ext cx="1905000" cy="1905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85720" y="3571876"/>
            <a:ext cx="2304256" cy="1518364"/>
          </a:xfrm>
          <a:prstGeom prst="rect">
            <a:avLst/>
          </a:prstGeom>
          <a:solidFill>
            <a:srgbClr val="9FD5DF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 sz="1300" i="1" dirty="0" smtClean="0">
                <a:latin typeface="GillSansC" pitchFamily="50" charset="0"/>
              </a:rPr>
              <a:t>Некоммерческий образовательный проект, запущенный в 2006 году</a:t>
            </a:r>
          </a:p>
          <a:p>
            <a:pPr algn="ctr">
              <a:spcBef>
                <a:spcPts val="100"/>
              </a:spcBef>
            </a:pPr>
            <a:endParaRPr lang="ru-RU" sz="1300" i="1" dirty="0" smtClean="0">
              <a:latin typeface="GillSansC" pitchFamily="50" charset="0"/>
            </a:endParaRPr>
          </a:p>
          <a:p>
            <a:pPr algn="ctr">
              <a:spcBef>
                <a:spcPts val="100"/>
              </a:spcBef>
            </a:pPr>
            <a:r>
              <a:rPr lang="ru-RU" sz="1300" i="1" dirty="0" smtClean="0">
                <a:latin typeface="GillSansC" pitchFamily="50" charset="0"/>
              </a:rPr>
              <a:t>Поддержка от фонда Билла и </a:t>
            </a:r>
            <a:r>
              <a:rPr lang="ru-RU" sz="1300" i="1" dirty="0" err="1" smtClean="0">
                <a:latin typeface="GillSansC" pitchFamily="50" charset="0"/>
              </a:rPr>
              <a:t>Мелинды</a:t>
            </a:r>
            <a:r>
              <a:rPr lang="ru-RU" sz="1300" i="1" dirty="0" smtClean="0">
                <a:latin typeface="GillSansC" pitchFamily="50" charset="0"/>
              </a:rPr>
              <a:t> Гейтс, </a:t>
            </a:r>
            <a:r>
              <a:rPr lang="en-US" sz="1300" i="1" dirty="0" smtClean="0">
                <a:latin typeface="GillSansC" pitchFamily="50" charset="0"/>
              </a:rPr>
              <a:t>Google, </a:t>
            </a:r>
            <a:r>
              <a:rPr lang="ru-RU" sz="1300" i="1" dirty="0" smtClean="0">
                <a:latin typeface="GillSansC" pitchFamily="50" charset="0"/>
              </a:rPr>
              <a:t>Карлоса </a:t>
            </a:r>
            <a:r>
              <a:rPr lang="ru-RU" sz="1300" i="1" dirty="0" err="1" smtClean="0">
                <a:latin typeface="GillSansC" pitchFamily="50" charset="0"/>
              </a:rPr>
              <a:t>Слима</a:t>
            </a:r>
            <a:endParaRPr lang="ru-RU" sz="1300" i="1" dirty="0">
              <a:latin typeface="GillSansC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14678" y="3571876"/>
            <a:ext cx="2304256" cy="1956946"/>
          </a:xfrm>
          <a:prstGeom prst="rect">
            <a:avLst/>
          </a:prstGeom>
          <a:solidFill>
            <a:srgbClr val="9FD5DF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 sz="1300" i="1" dirty="0" smtClean="0">
                <a:latin typeface="GillSansC" pitchFamily="50" charset="0"/>
              </a:rPr>
              <a:t>Коммерческий сервис обучения программированию</a:t>
            </a:r>
          </a:p>
          <a:p>
            <a:pPr algn="ctr">
              <a:spcBef>
                <a:spcPts val="100"/>
              </a:spcBef>
            </a:pPr>
            <a:endParaRPr lang="ru-RU" sz="1300" i="1" dirty="0" smtClean="0">
              <a:latin typeface="GillSansC" pitchFamily="50" charset="0"/>
            </a:endParaRPr>
          </a:p>
          <a:p>
            <a:pPr algn="ctr">
              <a:spcBef>
                <a:spcPts val="100"/>
              </a:spcBef>
            </a:pPr>
            <a:r>
              <a:rPr lang="ru-RU" sz="1300" i="1" dirty="0" smtClean="0">
                <a:latin typeface="GillSansC" pitchFamily="50" charset="0"/>
              </a:rPr>
              <a:t>400,000 </a:t>
            </a:r>
            <a:r>
              <a:rPr lang="ru-RU" sz="1300" i="1" dirty="0" smtClean="0">
                <a:latin typeface="GillSansC" pitchFamily="50" charset="0"/>
              </a:rPr>
              <a:t>пользователей</a:t>
            </a:r>
          </a:p>
          <a:p>
            <a:pPr algn="ctr">
              <a:spcBef>
                <a:spcPts val="100"/>
              </a:spcBef>
            </a:pPr>
            <a:endParaRPr lang="ru-RU" sz="1300" i="1" dirty="0" smtClean="0">
              <a:latin typeface="GillSansC" pitchFamily="50" charset="0"/>
            </a:endParaRPr>
          </a:p>
          <a:p>
            <a:pPr algn="ctr">
              <a:spcBef>
                <a:spcPts val="100"/>
              </a:spcBef>
            </a:pPr>
            <a:r>
              <a:rPr lang="ru-RU" sz="1300" i="1" dirty="0" smtClean="0">
                <a:latin typeface="GillSansC" pitchFamily="50" charset="0"/>
              </a:rPr>
              <a:t>15 </a:t>
            </a:r>
            <a:r>
              <a:rPr lang="ru-RU" sz="1300" i="1" dirty="0" err="1" smtClean="0">
                <a:latin typeface="GillSansC" pitchFamily="50" charset="0"/>
              </a:rPr>
              <a:t>млн</a:t>
            </a:r>
            <a:r>
              <a:rPr lang="ru-RU" sz="1300" i="1" dirty="0" smtClean="0">
                <a:latin typeface="GillSansC" pitchFamily="50" charset="0"/>
              </a:rPr>
              <a:t> долларов США от </a:t>
            </a:r>
            <a:r>
              <a:rPr lang="en-US" sz="1300" i="1" dirty="0" smtClean="0">
                <a:latin typeface="GillSansC" pitchFamily="50" charset="0"/>
              </a:rPr>
              <a:t>Andreessen </a:t>
            </a:r>
            <a:r>
              <a:rPr lang="en-US" sz="1300" i="1" dirty="0" err="1" smtClean="0">
                <a:latin typeface="GillSansC" pitchFamily="50" charset="0"/>
              </a:rPr>
              <a:t>Horrowitz</a:t>
            </a:r>
            <a:endParaRPr lang="ru-RU" sz="1300" i="1" dirty="0" smtClean="0">
              <a:latin typeface="GillSansC" pitchFamily="50" charset="0"/>
            </a:endParaRPr>
          </a:p>
          <a:p>
            <a:pPr algn="ctr">
              <a:spcBef>
                <a:spcPts val="100"/>
              </a:spcBef>
            </a:pPr>
            <a:endParaRPr lang="ru-RU" sz="1300" i="1" dirty="0">
              <a:latin typeface="GillSansC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43636" y="3571876"/>
            <a:ext cx="2304256" cy="2769989"/>
          </a:xfrm>
          <a:prstGeom prst="rect">
            <a:avLst/>
          </a:prstGeom>
          <a:solidFill>
            <a:srgbClr val="9FD5DF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 sz="1300" i="1" dirty="0" smtClean="0">
                <a:latin typeface="GillSansC" pitchFamily="50" charset="0"/>
              </a:rPr>
              <a:t>Коммерческий сервис </a:t>
            </a:r>
            <a:r>
              <a:rPr lang="en-US" sz="1300" i="1" dirty="0" smtClean="0">
                <a:latin typeface="GillSansC" pitchFamily="50" charset="0"/>
              </a:rPr>
              <a:t>e-learning </a:t>
            </a:r>
            <a:r>
              <a:rPr lang="ru-RU" sz="1300" i="1" dirty="0" smtClean="0">
                <a:latin typeface="GillSansC" pitchFamily="50" charset="0"/>
              </a:rPr>
              <a:t>широкого профиля</a:t>
            </a:r>
          </a:p>
          <a:p>
            <a:pPr algn="ctr">
              <a:spcBef>
                <a:spcPts val="100"/>
              </a:spcBef>
            </a:pPr>
            <a:endParaRPr lang="ru-RU" sz="1300" i="1" dirty="0" smtClean="0">
              <a:latin typeface="GillSansC" pitchFamily="50" charset="0"/>
            </a:endParaRPr>
          </a:p>
          <a:p>
            <a:pPr algn="ctr">
              <a:spcBef>
                <a:spcPts val="100"/>
              </a:spcBef>
            </a:pPr>
            <a:r>
              <a:rPr lang="ru-RU" sz="1300" i="1" dirty="0" smtClean="0">
                <a:latin typeface="GillSansC" pitchFamily="50" charset="0"/>
              </a:rPr>
              <a:t>2.8 </a:t>
            </a:r>
            <a:r>
              <a:rPr lang="ru-RU" sz="1300" i="1" dirty="0" err="1" smtClean="0">
                <a:latin typeface="GillSansC" pitchFamily="50" charset="0"/>
              </a:rPr>
              <a:t>млн</a:t>
            </a:r>
            <a:r>
              <a:rPr lang="ru-RU" sz="1300" i="1" dirty="0" smtClean="0">
                <a:latin typeface="GillSansC" pitchFamily="50" charset="0"/>
              </a:rPr>
              <a:t> пользователей</a:t>
            </a:r>
          </a:p>
          <a:p>
            <a:pPr algn="ctr">
              <a:spcBef>
                <a:spcPts val="100"/>
              </a:spcBef>
            </a:pPr>
            <a:endParaRPr lang="ru-RU" sz="1300" i="1" dirty="0" smtClean="0">
              <a:latin typeface="GillSansC" pitchFamily="50" charset="0"/>
            </a:endParaRPr>
          </a:p>
          <a:p>
            <a:pPr algn="ctr">
              <a:spcBef>
                <a:spcPts val="100"/>
              </a:spcBef>
            </a:pPr>
            <a:r>
              <a:rPr lang="en-US" sz="1300" i="1" dirty="0" smtClean="0">
                <a:latin typeface="GillSansC" pitchFamily="50" charset="0"/>
              </a:rPr>
              <a:t>UC Irvine, Duke </a:t>
            </a:r>
            <a:r>
              <a:rPr lang="ru-RU" sz="1300" i="1" dirty="0" smtClean="0">
                <a:latin typeface="GillSansC" pitchFamily="50" charset="0"/>
              </a:rPr>
              <a:t>и </a:t>
            </a:r>
            <a:r>
              <a:rPr lang="en-US" sz="1300" i="1" dirty="0" smtClean="0">
                <a:latin typeface="GillSansC" pitchFamily="50" charset="0"/>
              </a:rPr>
              <a:t>Penn </a:t>
            </a:r>
            <a:r>
              <a:rPr lang="ru-RU" sz="1300" i="1" dirty="0" smtClean="0">
                <a:latin typeface="GillSansC" pitchFamily="50" charset="0"/>
              </a:rPr>
              <a:t>внедрили 5 курсов </a:t>
            </a:r>
            <a:r>
              <a:rPr lang="en-US" sz="1300" i="1" dirty="0" err="1" smtClean="0">
                <a:latin typeface="GillSansC" pitchFamily="50" charset="0"/>
              </a:rPr>
              <a:t>Coursera</a:t>
            </a:r>
            <a:r>
              <a:rPr lang="en-US" sz="1300" i="1" dirty="0" smtClean="0">
                <a:latin typeface="GillSansC" pitchFamily="50" charset="0"/>
              </a:rPr>
              <a:t> </a:t>
            </a:r>
            <a:r>
              <a:rPr lang="ru-RU" sz="1300" i="1" dirty="0" smtClean="0">
                <a:latin typeface="GillSansC" pitchFamily="50" charset="0"/>
              </a:rPr>
              <a:t>в качестве «кредитов»</a:t>
            </a:r>
          </a:p>
          <a:p>
            <a:pPr algn="ctr">
              <a:spcBef>
                <a:spcPts val="100"/>
              </a:spcBef>
            </a:pPr>
            <a:endParaRPr lang="ru-RU" sz="1300" i="1" dirty="0" smtClean="0">
              <a:latin typeface="GillSansC" pitchFamily="50" charset="0"/>
            </a:endParaRPr>
          </a:p>
          <a:p>
            <a:pPr algn="ctr">
              <a:spcBef>
                <a:spcPts val="100"/>
              </a:spcBef>
            </a:pPr>
            <a:r>
              <a:rPr lang="ru-RU" sz="1300" i="1" dirty="0" smtClean="0">
                <a:latin typeface="GillSansC" pitchFamily="50" charset="0"/>
              </a:rPr>
              <a:t>16 </a:t>
            </a:r>
            <a:r>
              <a:rPr lang="ru-RU" sz="1300" i="1" dirty="0" err="1" smtClean="0">
                <a:latin typeface="GillSansC" pitchFamily="50" charset="0"/>
              </a:rPr>
              <a:t>млн</a:t>
            </a:r>
            <a:r>
              <a:rPr lang="ru-RU" sz="1300" i="1" dirty="0" smtClean="0">
                <a:latin typeface="GillSansC" pitchFamily="50" charset="0"/>
              </a:rPr>
              <a:t> долларов США от </a:t>
            </a:r>
            <a:r>
              <a:rPr lang="en-US" sz="1300" i="1" dirty="0" smtClean="0">
                <a:latin typeface="GillSansC" pitchFamily="50" charset="0"/>
              </a:rPr>
              <a:t>VC</a:t>
            </a:r>
            <a:endParaRPr lang="ru-RU" sz="1300" i="1" dirty="0" smtClean="0">
              <a:latin typeface="GillSansC" pitchFamily="50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00834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 smtClean="0">
                <a:solidFill>
                  <a:srgbClr val="FF0000"/>
                </a:solidFill>
                <a:latin typeface="GillSansC" pitchFamily="50" charset="0"/>
              </a:rPr>
              <a:t>E-Learning </a:t>
            </a:r>
            <a:r>
              <a:rPr lang="en-US" dirty="0" smtClean="0">
                <a:solidFill>
                  <a:schemeClr val="bg1"/>
                </a:solidFill>
                <a:latin typeface="GillSansLightC" pitchFamily="50" charset="0"/>
              </a:rPr>
              <a:t>– </a:t>
            </a:r>
            <a:r>
              <a:rPr lang="ru-RU" dirty="0" smtClean="0">
                <a:solidFill>
                  <a:schemeClr val="bg1"/>
                </a:solidFill>
                <a:latin typeface="GillSansLightC" pitchFamily="50" charset="0"/>
              </a:rPr>
              <a:t>привлекательное направление развития </a:t>
            </a:r>
            <a:r>
              <a:rPr lang="ru-RU" dirty="0" err="1" smtClean="0">
                <a:solidFill>
                  <a:schemeClr val="bg1"/>
                </a:solidFill>
                <a:latin typeface="GillSansLightC" pitchFamily="50" charset="0"/>
              </a:rPr>
              <a:t>стартапов</a:t>
            </a:r>
            <a:r>
              <a:rPr lang="ru-RU" dirty="0" smtClean="0">
                <a:solidFill>
                  <a:schemeClr val="bg1"/>
                </a:solidFill>
                <a:latin typeface="GillSansLightC" pitchFamily="50" charset="0"/>
              </a:rPr>
              <a:t> </a:t>
            </a:r>
            <a:r>
              <a:rPr lang="ru-RU" dirty="0" smtClean="0">
                <a:solidFill>
                  <a:schemeClr val="bg1"/>
                </a:solidFill>
                <a:latin typeface="GillSansLightC" pitchFamily="50" charset="0"/>
              </a:rPr>
              <a:t>по всему миру, включая Россию</a:t>
            </a:r>
            <a:endParaRPr lang="ru-RU" i="1" baseline="30000" dirty="0" smtClean="0">
              <a:solidFill>
                <a:schemeClr val="bg1"/>
              </a:solidFill>
              <a:latin typeface="GillSansLightC" pitchFamily="50" charset="0"/>
            </a:endParaRPr>
          </a:p>
        </p:txBody>
      </p:sp>
      <p:pic>
        <p:nvPicPr>
          <p:cNvPr id="5" name="Рисунок 4" descr="lingualeo.png.238x400_q1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428736"/>
            <a:ext cx="1905000" cy="8858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28596" y="2428868"/>
            <a:ext cx="2304256" cy="3170099"/>
          </a:xfrm>
          <a:prstGeom prst="rect">
            <a:avLst/>
          </a:prstGeom>
          <a:solidFill>
            <a:srgbClr val="9FD5DF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 sz="1300" i="1" dirty="0" smtClean="0">
                <a:latin typeface="GillSansC" pitchFamily="50" charset="0"/>
              </a:rPr>
              <a:t>Коммерческий сервис изучения английского языка</a:t>
            </a:r>
          </a:p>
          <a:p>
            <a:pPr algn="ctr">
              <a:spcBef>
                <a:spcPts val="100"/>
              </a:spcBef>
            </a:pPr>
            <a:endParaRPr lang="ru-RU" sz="1300" i="1" dirty="0" smtClean="0">
              <a:latin typeface="GillSansC" pitchFamily="50" charset="0"/>
            </a:endParaRPr>
          </a:p>
          <a:p>
            <a:pPr algn="ctr">
              <a:spcBef>
                <a:spcPts val="100"/>
              </a:spcBef>
            </a:pPr>
            <a:r>
              <a:rPr lang="ru-RU" sz="1300" i="1" dirty="0" smtClean="0">
                <a:latin typeface="GillSansC" pitchFamily="50" charset="0"/>
              </a:rPr>
              <a:t>1.6 </a:t>
            </a:r>
            <a:r>
              <a:rPr lang="ru-RU" sz="1300" i="1" dirty="0" err="1" smtClean="0">
                <a:latin typeface="GillSansC" pitchFamily="50" charset="0"/>
              </a:rPr>
              <a:t>млн</a:t>
            </a:r>
            <a:r>
              <a:rPr lang="ru-RU" sz="1300" i="1" dirty="0" smtClean="0">
                <a:latin typeface="GillSansC" pitchFamily="50" charset="0"/>
              </a:rPr>
              <a:t> пользователей</a:t>
            </a:r>
          </a:p>
          <a:p>
            <a:pPr algn="ctr">
              <a:spcBef>
                <a:spcPts val="100"/>
              </a:spcBef>
            </a:pPr>
            <a:endParaRPr lang="ru-RU" sz="1300" i="1" dirty="0" smtClean="0">
              <a:latin typeface="GillSansC" pitchFamily="50" charset="0"/>
            </a:endParaRPr>
          </a:p>
          <a:p>
            <a:pPr algn="ctr">
              <a:spcBef>
                <a:spcPts val="100"/>
              </a:spcBef>
            </a:pPr>
            <a:r>
              <a:rPr lang="ru-RU" sz="1300" i="1" dirty="0" smtClean="0">
                <a:latin typeface="GillSansC" pitchFamily="50" charset="0"/>
              </a:rPr>
              <a:t>Привлекли 3.4 </a:t>
            </a:r>
            <a:r>
              <a:rPr lang="ru-RU" sz="1300" i="1" dirty="0" err="1" smtClean="0">
                <a:latin typeface="GillSansC" pitchFamily="50" charset="0"/>
              </a:rPr>
              <a:t>млн</a:t>
            </a:r>
            <a:r>
              <a:rPr lang="ru-RU" sz="1300" i="1" dirty="0" smtClean="0">
                <a:latin typeface="GillSansC" pitchFamily="50" charset="0"/>
              </a:rPr>
              <a:t> долларов США финансирования</a:t>
            </a:r>
          </a:p>
          <a:p>
            <a:pPr algn="ctr">
              <a:spcBef>
                <a:spcPts val="100"/>
              </a:spcBef>
            </a:pPr>
            <a:endParaRPr lang="ru-RU" sz="1300" i="1" dirty="0" smtClean="0">
              <a:latin typeface="GillSansC" pitchFamily="50" charset="0"/>
            </a:endParaRPr>
          </a:p>
          <a:p>
            <a:pPr algn="ctr">
              <a:spcBef>
                <a:spcPts val="100"/>
              </a:spcBef>
            </a:pPr>
            <a:r>
              <a:rPr lang="ru-RU" sz="1300" i="1" dirty="0" smtClean="0">
                <a:latin typeface="GillSansC" pitchFamily="50" charset="0"/>
              </a:rPr>
              <a:t>Инвесторы: Департамент предпринимательства г. Москвы, </a:t>
            </a:r>
            <a:r>
              <a:rPr lang="en-US" sz="1300" i="1" dirty="0" smtClean="0">
                <a:latin typeface="GillSansC" pitchFamily="50" charset="0"/>
              </a:rPr>
              <a:t>Altair Capital Management, </a:t>
            </a:r>
            <a:r>
              <a:rPr lang="en-US" sz="1300" i="1" dirty="0" err="1" smtClean="0">
                <a:latin typeface="GillSansC" pitchFamily="50" charset="0"/>
              </a:rPr>
              <a:t>Runa</a:t>
            </a:r>
            <a:r>
              <a:rPr lang="en-US" sz="1300" i="1" dirty="0" smtClean="0">
                <a:latin typeface="GillSansC" pitchFamily="50" charset="0"/>
              </a:rPr>
              <a:t> Capital</a:t>
            </a:r>
            <a:endParaRPr lang="ru-RU" sz="1300" i="1" dirty="0">
              <a:latin typeface="GillSansC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43306" y="1428736"/>
            <a:ext cx="1703112" cy="830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err="1" smtClean="0">
                <a:latin typeface="GillSansC" pitchFamily="50" charset="0"/>
              </a:rPr>
              <a:t>Eruditor</a:t>
            </a:r>
            <a:r>
              <a:rPr lang="en-US" sz="2400" i="1" dirty="0" smtClean="0">
                <a:latin typeface="GillSansC" pitchFamily="50" charset="0"/>
              </a:rPr>
              <a:t> Group</a:t>
            </a:r>
            <a:endParaRPr lang="ru-RU" sz="2400" i="1" dirty="0">
              <a:latin typeface="GillSansC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57554" y="2428868"/>
            <a:ext cx="2304256" cy="2344231"/>
          </a:xfrm>
          <a:prstGeom prst="rect">
            <a:avLst/>
          </a:prstGeom>
          <a:solidFill>
            <a:srgbClr val="9FD5DF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 sz="1300" i="1" dirty="0" smtClean="0">
                <a:latin typeface="GillSansC" pitchFamily="50" charset="0"/>
              </a:rPr>
              <a:t>Коммерческий сервис поиска репетиторов по широкому кругу областей знания</a:t>
            </a:r>
          </a:p>
          <a:p>
            <a:pPr algn="ctr">
              <a:spcBef>
                <a:spcPts val="100"/>
              </a:spcBef>
            </a:pPr>
            <a:endParaRPr lang="ru-RU" sz="1300" i="1" dirty="0" smtClean="0">
              <a:latin typeface="GillSansC" pitchFamily="50" charset="0"/>
            </a:endParaRPr>
          </a:p>
          <a:p>
            <a:pPr algn="ctr">
              <a:spcBef>
                <a:spcPts val="100"/>
              </a:spcBef>
            </a:pPr>
            <a:r>
              <a:rPr lang="en-US" sz="1300" i="1" dirty="0" smtClean="0">
                <a:latin typeface="GillSansC" pitchFamily="50" charset="0"/>
              </a:rPr>
              <a:t>5.2 </a:t>
            </a:r>
            <a:r>
              <a:rPr lang="ru-RU" sz="1300" i="1" dirty="0" err="1" smtClean="0">
                <a:latin typeface="GillSansC" pitchFamily="50" charset="0"/>
              </a:rPr>
              <a:t>млн</a:t>
            </a:r>
            <a:r>
              <a:rPr lang="ru-RU" sz="1300" i="1" dirty="0" smtClean="0">
                <a:latin typeface="GillSansC" pitchFamily="50" charset="0"/>
              </a:rPr>
              <a:t> долларов от </a:t>
            </a:r>
            <a:r>
              <a:rPr lang="en-US" sz="1300" i="1" dirty="0" smtClean="0">
                <a:latin typeface="GillSansC" pitchFamily="50" charset="0"/>
              </a:rPr>
              <a:t>VC</a:t>
            </a:r>
          </a:p>
          <a:p>
            <a:pPr algn="ctr">
              <a:spcBef>
                <a:spcPts val="100"/>
              </a:spcBef>
            </a:pPr>
            <a:endParaRPr lang="en-US" sz="1300" i="1" dirty="0" smtClean="0">
              <a:latin typeface="GillSansC" pitchFamily="50" charset="0"/>
            </a:endParaRPr>
          </a:p>
          <a:p>
            <a:pPr algn="ctr">
              <a:spcBef>
                <a:spcPts val="100"/>
              </a:spcBef>
            </a:pPr>
            <a:r>
              <a:rPr lang="ru-RU" sz="1300" i="1" dirty="0" smtClean="0">
                <a:latin typeface="GillSansC" pitchFamily="50" charset="0"/>
              </a:rPr>
              <a:t>Инвесторы: </a:t>
            </a:r>
            <a:r>
              <a:rPr lang="en-US" sz="1300" i="1" dirty="0" smtClean="0">
                <a:latin typeface="GillSansC" pitchFamily="50" charset="0"/>
              </a:rPr>
              <a:t>Altair Capital Management, </a:t>
            </a:r>
            <a:r>
              <a:rPr lang="ru-RU" sz="1300" i="1" dirty="0" smtClean="0">
                <a:latin typeface="GillSansC" pitchFamily="50" charset="0"/>
              </a:rPr>
              <a:t>Игорь Рябенький, </a:t>
            </a:r>
            <a:r>
              <a:rPr lang="en-US" sz="1300" i="1" dirty="0" err="1" smtClean="0">
                <a:latin typeface="GillSansC" pitchFamily="50" charset="0"/>
              </a:rPr>
              <a:t>Runa</a:t>
            </a:r>
            <a:r>
              <a:rPr lang="en-US" sz="1300" i="1" dirty="0" smtClean="0">
                <a:latin typeface="GillSansC" pitchFamily="50" charset="0"/>
              </a:rPr>
              <a:t> Capital, Intel Capital</a:t>
            </a:r>
            <a:endParaRPr lang="ru-RU" sz="1300" i="1" dirty="0">
              <a:latin typeface="GillSansC" pitchFamily="50" charset="0"/>
            </a:endParaRPr>
          </a:p>
        </p:txBody>
      </p:sp>
      <p:pic>
        <p:nvPicPr>
          <p:cNvPr id="9" name="Рисунок 8" descr="big_dnevnik.ru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3148" y="1285860"/>
            <a:ext cx="2643936" cy="92869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6482586" y="2428868"/>
            <a:ext cx="2304256" cy="1944122"/>
          </a:xfrm>
          <a:prstGeom prst="rect">
            <a:avLst/>
          </a:prstGeom>
          <a:solidFill>
            <a:srgbClr val="9FD5DF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 sz="1300" i="1" dirty="0" smtClean="0">
                <a:latin typeface="GillSansC" pitchFamily="50" charset="0"/>
              </a:rPr>
              <a:t>Российская социальная сеть для школьников, учителей и родителей</a:t>
            </a:r>
          </a:p>
          <a:p>
            <a:pPr algn="ctr">
              <a:spcBef>
                <a:spcPts val="100"/>
              </a:spcBef>
            </a:pPr>
            <a:endParaRPr lang="ru-RU" sz="1300" i="1" dirty="0" smtClean="0">
              <a:latin typeface="GillSansC" pitchFamily="50" charset="0"/>
            </a:endParaRPr>
          </a:p>
          <a:p>
            <a:pPr algn="ctr">
              <a:spcBef>
                <a:spcPts val="100"/>
              </a:spcBef>
            </a:pPr>
            <a:r>
              <a:rPr lang="en-US" sz="1300" i="1" dirty="0" smtClean="0">
                <a:latin typeface="GillSansC" pitchFamily="50" charset="0"/>
              </a:rPr>
              <a:t>~</a:t>
            </a:r>
            <a:r>
              <a:rPr lang="ru-RU" sz="1300" i="1" dirty="0" smtClean="0">
                <a:latin typeface="GillSansC" pitchFamily="50" charset="0"/>
              </a:rPr>
              <a:t>28,000 школ подключено</a:t>
            </a:r>
          </a:p>
          <a:p>
            <a:pPr algn="ctr">
              <a:spcBef>
                <a:spcPts val="100"/>
              </a:spcBef>
            </a:pPr>
            <a:endParaRPr lang="ru-RU" sz="1300" i="1" dirty="0" smtClean="0">
              <a:latin typeface="GillSansC" pitchFamily="50" charset="0"/>
            </a:endParaRPr>
          </a:p>
          <a:p>
            <a:pPr algn="ctr">
              <a:spcBef>
                <a:spcPts val="100"/>
              </a:spcBef>
            </a:pPr>
            <a:r>
              <a:rPr lang="ru-RU" sz="1300" i="1" dirty="0" smtClean="0">
                <a:latin typeface="GillSansC" pitchFamily="50" charset="0"/>
              </a:rPr>
              <a:t>6.7 </a:t>
            </a:r>
            <a:r>
              <a:rPr lang="ru-RU" sz="1300" i="1" dirty="0" err="1" smtClean="0">
                <a:latin typeface="GillSansC" pitchFamily="50" charset="0"/>
              </a:rPr>
              <a:t>млн</a:t>
            </a:r>
            <a:r>
              <a:rPr lang="ru-RU" sz="1300" i="1" dirty="0" smtClean="0">
                <a:latin typeface="GillSansC" pitchFamily="50" charset="0"/>
              </a:rPr>
              <a:t> долларов от инвесторов: </a:t>
            </a:r>
            <a:r>
              <a:rPr lang="en-US" sz="1300" i="1" dirty="0" err="1" smtClean="0">
                <a:latin typeface="GillSansC" pitchFamily="50" charset="0"/>
              </a:rPr>
              <a:t>Prostor</a:t>
            </a:r>
            <a:r>
              <a:rPr lang="en-US" sz="1300" i="1" dirty="0" smtClean="0">
                <a:latin typeface="GillSansC" pitchFamily="50" charset="0"/>
              </a:rPr>
              <a:t> Capital, </a:t>
            </a:r>
            <a:r>
              <a:rPr lang="en-US" sz="1300" i="1" dirty="0" err="1" smtClean="0">
                <a:latin typeface="GillSansC" pitchFamily="50" charset="0"/>
              </a:rPr>
              <a:t>Runa</a:t>
            </a:r>
            <a:r>
              <a:rPr lang="en-US" sz="1300" i="1" dirty="0" smtClean="0">
                <a:latin typeface="GillSansC" pitchFamily="50" charset="0"/>
              </a:rPr>
              <a:t> Capital</a:t>
            </a:r>
            <a:endParaRPr lang="ru-RU" sz="1300" i="1" dirty="0" smtClean="0">
              <a:latin typeface="GillSansC" pitchFamily="50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Тема Office">
  <a:themeElements>
    <a:clrScheme name="Другая 1">
      <a:dk1>
        <a:sysClr val="windowText" lastClr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3">
      <a:majorFont>
        <a:latin typeface="GillSansLightC"/>
        <a:ea typeface=""/>
        <a:cs typeface=""/>
      </a:majorFont>
      <a:minorFont>
        <a:latin typeface="HeliosLightC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3722</TotalTime>
  <Words>418</Words>
  <Application>Microsoft Office PowerPoint</Application>
  <PresentationFormat>Экран (4:3)</PresentationFormat>
  <Paragraphs>117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2_Тема Office</vt:lpstr>
      <vt:lpstr>1_Специальное оформление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medinform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urzhumtsev.s</dc:creator>
  <cp:lastModifiedBy>urzhumtsev.s</cp:lastModifiedBy>
  <cp:revision>222</cp:revision>
  <dcterms:created xsi:type="dcterms:W3CDTF">2012-12-20T06:09:10Z</dcterms:created>
  <dcterms:modified xsi:type="dcterms:W3CDTF">2013-04-09T05:52:41Z</dcterms:modified>
</cp:coreProperties>
</file>