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82" r:id="rId10"/>
    <p:sldId id="300" r:id="rId11"/>
    <p:sldId id="295" r:id="rId12"/>
    <p:sldId id="296" r:id="rId13"/>
    <p:sldId id="297" r:id="rId14"/>
    <p:sldId id="298" r:id="rId15"/>
    <p:sldId id="299" r:id="rId16"/>
    <p:sldId id="302" r:id="rId17"/>
    <p:sldId id="293" r:id="rId18"/>
    <p:sldId id="294" r:id="rId19"/>
    <p:sldId id="303" r:id="rId20"/>
    <p:sldId id="304" r:id="rId21"/>
    <p:sldId id="305" r:id="rId22"/>
    <p:sldId id="26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20" y="-4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1B769-3240-497A-AD79-7516C59AE9B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D26BF-01B0-44E9-B438-37E4A52C3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4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D26BF-01B0-44E9-B438-37E4A52C384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66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D26BF-01B0-44E9-B438-37E4A52C384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45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D26BF-01B0-44E9-B438-37E4A52C384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45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D26BF-01B0-44E9-B438-37E4A52C384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45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D26BF-01B0-44E9-B438-37E4A52C384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45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D26BF-01B0-44E9-B438-37E4A52C384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45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D26BF-01B0-44E9-B438-37E4A52C384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45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D26BF-01B0-44E9-B438-37E4A52C384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45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D26BF-01B0-44E9-B438-37E4A52C384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45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D26BF-01B0-44E9-B438-37E4A52C384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45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1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131" y="4342484"/>
            <a:ext cx="5454851" cy="40838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D26BF-01B0-44E9-B438-37E4A52C384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45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131" y="4342484"/>
            <a:ext cx="5454851" cy="40838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131" y="4342484"/>
            <a:ext cx="5454851" cy="408387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D26BF-01B0-44E9-B438-37E4A52C38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4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D26BF-01B0-44E9-B438-37E4A52C384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45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D26BF-01B0-44E9-B438-37E4A52C384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45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D26BF-01B0-44E9-B438-37E4A52C38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45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D26BF-01B0-44E9-B438-37E4A52C384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45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D26BF-01B0-44E9-B438-37E4A52C384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45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D26BF-01B0-44E9-B438-37E4A52C384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34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vk.com/wall-28134277_16918" TargetMode="Externa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 flipV="1">
            <a:off x="0" y="4286256"/>
            <a:ext cx="9144000" cy="25717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324055" y="5301208"/>
            <a:ext cx="5786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5"/>
          <p:cNvSpPr txBox="1">
            <a:spLocks/>
          </p:cNvSpPr>
          <p:nvPr/>
        </p:nvSpPr>
        <p:spPr>
          <a:xfrm>
            <a:off x="5063692" y="5945310"/>
            <a:ext cx="3625128" cy="36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Заголовок 3"/>
          <p:cNvSpPr>
            <a:spLocks noGrp="1"/>
          </p:cNvSpPr>
          <p:nvPr>
            <p:ph type="title"/>
          </p:nvPr>
        </p:nvSpPr>
        <p:spPr>
          <a:xfrm>
            <a:off x="3203848" y="1844824"/>
            <a:ext cx="5000660" cy="875681"/>
          </a:xfrm>
        </p:spPr>
        <p:txBody>
          <a:bodyPr anchor="t">
            <a:normAutofit fontScale="90000"/>
          </a:bodyPr>
          <a:lstStyle/>
          <a:p>
            <a:pPr>
              <a:spcAft>
                <a:spcPts val="700"/>
              </a:spcAft>
            </a:pPr>
            <a:r>
              <a:rPr lang="ru-RU" sz="3700" b="0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7 шагов </a:t>
            </a:r>
            <a:br>
              <a:rPr lang="ru-RU" sz="3700" b="0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</a:br>
            <a:r>
              <a:rPr lang="ru-RU" sz="3700" b="0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к выгодному </a:t>
            </a:r>
            <a:r>
              <a:rPr lang="en-US" sz="3700" b="0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SMM</a:t>
            </a:r>
            <a:r>
              <a:rPr lang="ru-RU" sz="3700" b="0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700" b="0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</a:br>
            <a:endParaRPr lang="ru-RU" sz="2400" b="0" dirty="0">
              <a:solidFill>
                <a:srgbClr val="1F375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Рисунок 35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285862"/>
            <a:ext cx="1285884" cy="143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1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174" y="188640"/>
            <a:ext cx="7527210" cy="733992"/>
          </a:xfrm>
        </p:spPr>
        <p:txBody>
          <a:bodyPr anchor="t">
            <a:normAutofit/>
          </a:bodyPr>
          <a:lstStyle/>
          <a:p>
            <a:r>
              <a:rPr lang="ru-RU" sz="2300" b="0" cap="all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пример</a:t>
            </a:r>
            <a:endParaRPr lang="ru-RU" sz="2300" b="0" cap="all" dirty="0">
              <a:solidFill>
                <a:srgbClr val="1F37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3779912" y="5099973"/>
            <a:ext cx="5076337" cy="705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33256"/>
            <a:ext cx="9144000" cy="8390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36512" y="5661248"/>
            <a:ext cx="9217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6744" y="295544"/>
            <a:ext cx="355971" cy="397152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01174" y="803403"/>
            <a:ext cx="818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034946" y="4653136"/>
            <a:ext cx="6929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Конверсия по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Цели 1 (пребывания на сайте более 2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мин) – 15,19% (9 место)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Конверсия по Цели 2 (покупка товара) -  0,23% (9 место)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9" y="908720"/>
            <a:ext cx="1714895" cy="471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52523"/>
            <a:ext cx="4411782" cy="146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282" y="2359135"/>
            <a:ext cx="677156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Текст 5"/>
          <p:cNvSpPr txBox="1">
            <a:spLocks/>
          </p:cNvSpPr>
          <p:nvPr/>
        </p:nvSpPr>
        <p:spPr>
          <a:xfrm>
            <a:off x="5063692" y="5945310"/>
            <a:ext cx="3625128" cy="36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174" y="188640"/>
            <a:ext cx="7527210" cy="733992"/>
          </a:xfrm>
        </p:spPr>
        <p:txBody>
          <a:bodyPr anchor="t">
            <a:normAutofit/>
          </a:bodyPr>
          <a:lstStyle/>
          <a:p>
            <a:r>
              <a:rPr lang="ru-RU" sz="2300" b="0" cap="all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пример</a:t>
            </a:r>
            <a:endParaRPr lang="ru-RU" sz="2300" b="0" cap="all" dirty="0">
              <a:solidFill>
                <a:srgbClr val="1F37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3779912" y="5099973"/>
            <a:ext cx="5076337" cy="705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33256"/>
            <a:ext cx="9144000" cy="8390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36512" y="5661248"/>
            <a:ext cx="9217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6744" y="295544"/>
            <a:ext cx="355971" cy="397152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01174" y="803403"/>
            <a:ext cx="818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4" y="942195"/>
            <a:ext cx="74771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5"/>
          <p:cNvSpPr txBox="1">
            <a:spLocks/>
          </p:cNvSpPr>
          <p:nvPr/>
        </p:nvSpPr>
        <p:spPr>
          <a:xfrm>
            <a:off x="5063692" y="5945310"/>
            <a:ext cx="3625128" cy="36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7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174" y="188640"/>
            <a:ext cx="7527210" cy="733992"/>
          </a:xfrm>
        </p:spPr>
        <p:txBody>
          <a:bodyPr anchor="t">
            <a:normAutofit/>
          </a:bodyPr>
          <a:lstStyle/>
          <a:p>
            <a:r>
              <a:rPr lang="ru-RU" sz="2300" b="0" cap="all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пример</a:t>
            </a:r>
            <a:endParaRPr lang="ru-RU" sz="2300" b="0" cap="all" dirty="0">
              <a:solidFill>
                <a:srgbClr val="1F37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3779912" y="5099973"/>
            <a:ext cx="5076337" cy="705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33256"/>
            <a:ext cx="9144000" cy="8390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36512" y="5661248"/>
            <a:ext cx="9217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6744" y="295544"/>
            <a:ext cx="355971" cy="397152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01174" y="803403"/>
            <a:ext cx="818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13" y="1227783"/>
            <a:ext cx="60102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7"/>
          <a:stretch/>
        </p:blipFill>
        <p:spPr bwMode="auto">
          <a:xfrm>
            <a:off x="2555776" y="836712"/>
            <a:ext cx="5816906" cy="76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5"/>
          <p:cNvSpPr txBox="1">
            <a:spLocks/>
          </p:cNvSpPr>
          <p:nvPr/>
        </p:nvSpPr>
        <p:spPr>
          <a:xfrm>
            <a:off x="5063692" y="5945310"/>
            <a:ext cx="3625128" cy="36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0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174" y="188640"/>
            <a:ext cx="7527210" cy="733992"/>
          </a:xfrm>
        </p:spPr>
        <p:txBody>
          <a:bodyPr anchor="t">
            <a:normAutofit/>
          </a:bodyPr>
          <a:lstStyle/>
          <a:p>
            <a:r>
              <a:rPr lang="ru-RU" sz="2300" b="0" cap="all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пример</a:t>
            </a:r>
            <a:endParaRPr lang="ru-RU" sz="2300" b="0" cap="all" dirty="0">
              <a:solidFill>
                <a:srgbClr val="1F37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3779912" y="5099973"/>
            <a:ext cx="5076337" cy="705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33256"/>
            <a:ext cx="9144000" cy="8390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36512" y="5661248"/>
            <a:ext cx="9217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6744" y="295544"/>
            <a:ext cx="355971" cy="397152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01174" y="803403"/>
            <a:ext cx="818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47895"/>
            <a:ext cx="5076337" cy="467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772816"/>
            <a:ext cx="410730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  <a:hlinkClick r:id="rId5"/>
              </a:rPr>
              <a:t>http://vk.com/wall-28134277_16918</a:t>
            </a:r>
            <a:r>
              <a:rPr lang="ru-RU" sz="2000" dirty="0">
                <a:latin typeface="Calibri" pitchFamily="34" charset="0"/>
              </a:rPr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dirty="0"/>
              <a:t>На момент предоставления отчета: 324 лайка, 50 поделились. </a:t>
            </a:r>
          </a:p>
          <a:p>
            <a:r>
              <a:rPr lang="ru-RU" dirty="0"/>
              <a:t>Дата размещения 08.11.2012</a:t>
            </a:r>
          </a:p>
        </p:txBody>
      </p:sp>
      <p:sp>
        <p:nvSpPr>
          <p:cNvPr id="12" name="Текст 5"/>
          <p:cNvSpPr txBox="1">
            <a:spLocks/>
          </p:cNvSpPr>
          <p:nvPr/>
        </p:nvSpPr>
        <p:spPr>
          <a:xfrm>
            <a:off x="5063692" y="5945310"/>
            <a:ext cx="3625128" cy="36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174" y="188640"/>
            <a:ext cx="7527210" cy="733992"/>
          </a:xfrm>
        </p:spPr>
        <p:txBody>
          <a:bodyPr anchor="t">
            <a:normAutofit/>
          </a:bodyPr>
          <a:lstStyle/>
          <a:p>
            <a:r>
              <a:rPr lang="ru-RU" sz="2300" b="0" cap="all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пример</a:t>
            </a:r>
            <a:endParaRPr lang="ru-RU" sz="2300" b="0" cap="all" dirty="0">
              <a:solidFill>
                <a:srgbClr val="1F37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3779912" y="5099973"/>
            <a:ext cx="5076337" cy="705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33256"/>
            <a:ext cx="9144000" cy="8390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36512" y="5661248"/>
            <a:ext cx="9217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6744" y="295544"/>
            <a:ext cx="355971" cy="397152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01174" y="803403"/>
            <a:ext cx="818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52" y="1057495"/>
            <a:ext cx="7299592" cy="439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5"/>
          <p:cNvSpPr txBox="1">
            <a:spLocks/>
          </p:cNvSpPr>
          <p:nvPr/>
        </p:nvSpPr>
        <p:spPr>
          <a:xfrm>
            <a:off x="5063692" y="5945310"/>
            <a:ext cx="3625128" cy="36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6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174" y="188640"/>
            <a:ext cx="7527210" cy="733992"/>
          </a:xfrm>
        </p:spPr>
        <p:txBody>
          <a:bodyPr anchor="t">
            <a:normAutofit/>
          </a:bodyPr>
          <a:lstStyle/>
          <a:p>
            <a:r>
              <a:rPr lang="ru-RU" sz="2300" b="0" cap="all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пример</a:t>
            </a:r>
            <a:endParaRPr lang="ru-RU" sz="2300" b="0" cap="all" dirty="0">
              <a:solidFill>
                <a:srgbClr val="1F37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3779912" y="5099973"/>
            <a:ext cx="5076337" cy="705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33256"/>
            <a:ext cx="9144000" cy="8390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36512" y="5661248"/>
            <a:ext cx="9217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6744" y="295544"/>
            <a:ext cx="355971" cy="397152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01174" y="803403"/>
            <a:ext cx="818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47" y="919254"/>
            <a:ext cx="6632029" cy="466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Текст 5"/>
          <p:cNvSpPr txBox="1">
            <a:spLocks/>
          </p:cNvSpPr>
          <p:nvPr/>
        </p:nvSpPr>
        <p:spPr>
          <a:xfrm>
            <a:off x="5063692" y="5945310"/>
            <a:ext cx="3625128" cy="36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2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5733256"/>
            <a:ext cx="9144000" cy="8390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2" y="4437112"/>
            <a:ext cx="1032468" cy="92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174" y="188640"/>
            <a:ext cx="7527210" cy="733992"/>
          </a:xfrm>
        </p:spPr>
        <p:txBody>
          <a:bodyPr anchor="t">
            <a:normAutofit/>
          </a:bodyPr>
          <a:lstStyle/>
          <a:p>
            <a:r>
              <a:rPr lang="ru-RU" sz="2300" b="0" cap="all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пример</a:t>
            </a:r>
            <a:endParaRPr lang="ru-RU" sz="2300" b="0" cap="all" dirty="0">
              <a:solidFill>
                <a:srgbClr val="1F37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3779912" y="4653136"/>
            <a:ext cx="5076337" cy="705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36512" y="5661248"/>
            <a:ext cx="9217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6744" y="295544"/>
            <a:ext cx="355971" cy="397152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01174" y="803403"/>
            <a:ext cx="818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7" y="908720"/>
            <a:ext cx="1283979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90" y="2708920"/>
            <a:ext cx="1163558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573213" y="1052736"/>
            <a:ext cx="149225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0" dirty="0">
                <a:solidFill>
                  <a:srgbClr val="FF950E"/>
                </a:solidFill>
              </a:rPr>
              <a:t>Репутационный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0" dirty="0">
                <a:solidFill>
                  <a:srgbClr val="FF950E"/>
                </a:solidFill>
              </a:rPr>
              <a:t>менеджмент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1573213" y="4607069"/>
            <a:ext cx="147320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0" dirty="0">
                <a:solidFill>
                  <a:srgbClr val="0084D1"/>
                </a:solidFill>
              </a:rPr>
              <a:t>Продвижение в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0" dirty="0">
                <a:solidFill>
                  <a:srgbClr val="0084D1"/>
                </a:solidFill>
              </a:rPr>
              <a:t>соц. медиа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3313113" y="980728"/>
            <a:ext cx="2052637" cy="858837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Aft>
                <a:spcPts val="850"/>
              </a:spcAft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000000"/>
                </a:solidFill>
                <a:latin typeface="Tahoma" pitchFamily="34" charset="0"/>
              </a:rPr>
              <a:t>- Положительные отзывы в ТОП-20</a:t>
            </a:r>
          </a:p>
          <a:p>
            <a:pPr>
              <a:lnSpc>
                <a:spcPct val="90000"/>
              </a:lnSpc>
              <a:spcAft>
                <a:spcPts val="850"/>
              </a:spcAft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000000"/>
                </a:solidFill>
                <a:latin typeface="Tahoma" pitchFamily="34" charset="0"/>
              </a:rPr>
              <a:t>- Рекомендации на форумах с ЦА</a:t>
            </a: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3384550" y="4446731"/>
            <a:ext cx="1979613" cy="874713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ts val="8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000000"/>
                </a:solidFill>
                <a:latin typeface="Tahoma" pitchFamily="34" charset="0"/>
              </a:rPr>
              <a:t>- Охват ЦА </a:t>
            </a:r>
            <a:r>
              <a:rPr lang="ru-RU" sz="1200" dirty="0" err="1">
                <a:solidFill>
                  <a:srgbClr val="000000"/>
                </a:solidFill>
                <a:latin typeface="Tahoma" pitchFamily="34" charset="0"/>
              </a:rPr>
              <a:t>соц.сетей</a:t>
            </a:r>
            <a:r>
              <a:rPr lang="ru-RU" sz="1200" dirty="0">
                <a:solidFill>
                  <a:srgbClr val="000000"/>
                </a:solidFill>
                <a:latin typeface="Tahoma" pitchFamily="34" charset="0"/>
              </a:rPr>
              <a:t>, блогов, порталов</a:t>
            </a:r>
          </a:p>
          <a:p>
            <a:pPr>
              <a:lnSpc>
                <a:spcPct val="90000"/>
              </a:lnSpc>
              <a:spcBef>
                <a:spcPts val="8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>
                <a:solidFill>
                  <a:srgbClr val="000000"/>
                </a:solidFill>
                <a:latin typeface="Tahoma" pitchFamily="34" charset="0"/>
              </a:rPr>
              <a:t>- Рост постоянных поклонников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5975350" y="4365104"/>
            <a:ext cx="30607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>
                <a:solidFill>
                  <a:srgbClr val="000000"/>
                </a:solidFill>
              </a:rPr>
              <a:t>Рост продаж 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0">
                <a:solidFill>
                  <a:srgbClr val="000000"/>
                </a:solidFill>
              </a:rPr>
              <a:t>за счет новых источников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0">
                <a:solidFill>
                  <a:srgbClr val="000000"/>
                </a:solidFill>
              </a:rPr>
              <a:t>Снижение цены продажи</a:t>
            </a: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6011863" y="1220440"/>
            <a:ext cx="2808287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>
                <a:solidFill>
                  <a:srgbClr val="000000"/>
                </a:solidFill>
              </a:rPr>
              <a:t>Рост продаж </a:t>
            </a:r>
          </a:p>
          <a:p>
            <a:pPr>
              <a:lnSpc>
                <a:spcPct val="90000"/>
              </a:lnSpc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0">
                <a:solidFill>
                  <a:srgbClr val="000000"/>
                </a:solidFill>
              </a:rPr>
              <a:t>за счет рекомендаций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5940425" y="2683966"/>
            <a:ext cx="30607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0">
                <a:solidFill>
                  <a:srgbClr val="000000"/>
                </a:solidFill>
              </a:rPr>
              <a:t>Рост продаж 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0">
                <a:solidFill>
                  <a:srgbClr val="000000"/>
                </a:solidFill>
              </a:rPr>
              <a:t>за счет рекомендаций</a:t>
            </a:r>
          </a:p>
          <a:p>
            <a:pPr>
              <a:lnSpc>
                <a:spcPct val="9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0">
                <a:solidFill>
                  <a:srgbClr val="000000"/>
                </a:solidFill>
              </a:rPr>
              <a:t>Рост средней стоимости чека</a:t>
            </a:r>
          </a:p>
        </p:txBody>
      </p:sp>
      <p:sp>
        <p:nvSpPr>
          <p:cNvPr id="28" name="Line 20"/>
          <p:cNvSpPr>
            <a:spLocks noChangeShapeType="1"/>
          </p:cNvSpPr>
          <p:nvPr/>
        </p:nvSpPr>
        <p:spPr bwMode="auto">
          <a:xfrm>
            <a:off x="179388" y="2492896"/>
            <a:ext cx="8640762" cy="1587"/>
          </a:xfrm>
          <a:prstGeom prst="line">
            <a:avLst/>
          </a:prstGeom>
          <a:noFill/>
          <a:ln w="9360">
            <a:solidFill>
              <a:srgbClr val="99CC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>
            <a:off x="179388" y="4293096"/>
            <a:ext cx="8640762" cy="1588"/>
          </a:xfrm>
          <a:prstGeom prst="line">
            <a:avLst/>
          </a:prstGeom>
          <a:noFill/>
          <a:ln w="9360">
            <a:solidFill>
              <a:srgbClr val="99CC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AutoShape 22"/>
          <p:cNvSpPr>
            <a:spLocks noChangeArrowheads="1"/>
          </p:cNvSpPr>
          <p:nvPr/>
        </p:nvSpPr>
        <p:spPr bwMode="auto">
          <a:xfrm flipV="1">
            <a:off x="5505450" y="2912566"/>
            <a:ext cx="255588" cy="360363"/>
          </a:xfrm>
          <a:custGeom>
            <a:avLst/>
            <a:gdLst>
              <a:gd name="T0" fmla="*/ 0 w 21600"/>
              <a:gd name="T1" fmla="*/ 180181 h 21600"/>
              <a:gd name="T2" fmla="*/ 255588 w 21600"/>
              <a:gd name="T3" fmla="*/ 180181 h 21600"/>
              <a:gd name="T4" fmla="*/ 156193 w 21600"/>
              <a:gd name="T5" fmla="*/ 0 h 21600"/>
              <a:gd name="T6" fmla="*/ 156193 w 21600"/>
              <a:gd name="T7" fmla="*/ 360362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6400 h 21600"/>
              <a:gd name="T14" fmla="*/ 18178 w 21600"/>
              <a:gd name="T15" fmla="*/ 15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FF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23"/>
          <p:cNvSpPr>
            <a:spLocks noChangeArrowheads="1"/>
          </p:cNvSpPr>
          <p:nvPr/>
        </p:nvSpPr>
        <p:spPr bwMode="auto">
          <a:xfrm flipV="1">
            <a:off x="5505450" y="1263303"/>
            <a:ext cx="255588" cy="360362"/>
          </a:xfrm>
          <a:custGeom>
            <a:avLst/>
            <a:gdLst>
              <a:gd name="T0" fmla="*/ 0 w 21600"/>
              <a:gd name="T1" fmla="*/ 180181 h 21600"/>
              <a:gd name="T2" fmla="*/ 255588 w 21600"/>
              <a:gd name="T3" fmla="*/ 180181 h 21600"/>
              <a:gd name="T4" fmla="*/ 156193 w 21600"/>
              <a:gd name="T5" fmla="*/ 0 h 21600"/>
              <a:gd name="T6" fmla="*/ 156193 w 21600"/>
              <a:gd name="T7" fmla="*/ 360362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6400 h 21600"/>
              <a:gd name="T14" fmla="*/ 18178 w 21600"/>
              <a:gd name="T15" fmla="*/ 15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AutoShape 25"/>
          <p:cNvSpPr>
            <a:spLocks noChangeArrowheads="1"/>
          </p:cNvSpPr>
          <p:nvPr/>
        </p:nvSpPr>
        <p:spPr bwMode="auto">
          <a:xfrm flipV="1">
            <a:off x="5505450" y="4664219"/>
            <a:ext cx="255588" cy="360362"/>
          </a:xfrm>
          <a:custGeom>
            <a:avLst/>
            <a:gdLst>
              <a:gd name="T0" fmla="*/ 0 w 21600"/>
              <a:gd name="T1" fmla="*/ 180181 h 21600"/>
              <a:gd name="T2" fmla="*/ 255588 w 21600"/>
              <a:gd name="T3" fmla="*/ 180181 h 21600"/>
              <a:gd name="T4" fmla="*/ 156193 w 21600"/>
              <a:gd name="T5" fmla="*/ 0 h 21600"/>
              <a:gd name="T6" fmla="*/ 156193 w 21600"/>
              <a:gd name="T7" fmla="*/ 360362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00 w 21600"/>
              <a:gd name="T13" fmla="*/ 6400 h 21600"/>
              <a:gd name="T14" fmla="*/ 18178 w 21600"/>
              <a:gd name="T15" fmla="*/ 15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0084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1600200" y="2814141"/>
            <a:ext cx="1465263" cy="74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0" dirty="0">
                <a:solidFill>
                  <a:srgbClr val="FF0000"/>
                </a:solidFill>
              </a:rPr>
              <a:t>Ведение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0" dirty="0">
                <a:solidFill>
                  <a:srgbClr val="FF0000"/>
                </a:solidFill>
              </a:rPr>
              <a:t>аккаунта в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0" dirty="0">
                <a:solidFill>
                  <a:srgbClr val="FF0000"/>
                </a:solidFill>
              </a:rPr>
              <a:t>соц. медиа</a:t>
            </a: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3430588" y="2564904"/>
            <a:ext cx="1979612" cy="115570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ts val="8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>
                <a:solidFill>
                  <a:srgbClr val="000000"/>
                </a:solidFill>
                <a:latin typeface="Tahoma" pitchFamily="34" charset="0"/>
              </a:rPr>
              <a:t>- Рост постоянных поклонников</a:t>
            </a:r>
          </a:p>
          <a:p>
            <a:pPr>
              <a:lnSpc>
                <a:spcPct val="90000"/>
              </a:lnSpc>
              <a:spcBef>
                <a:spcPts val="8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>
                <a:solidFill>
                  <a:srgbClr val="000000"/>
                </a:solidFill>
                <a:latin typeface="Tahoma" pitchFamily="34" charset="0"/>
              </a:rPr>
              <a:t>- Рост обратной связи</a:t>
            </a:r>
          </a:p>
          <a:p>
            <a:pPr>
              <a:lnSpc>
                <a:spcPct val="90000"/>
              </a:lnSpc>
              <a:spcBef>
                <a:spcPts val="8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>
                <a:solidFill>
                  <a:srgbClr val="000000"/>
                </a:solidFill>
                <a:latin typeface="Tahoma" pitchFamily="34" charset="0"/>
              </a:rPr>
              <a:t>- Рост естественных рекомендаций</a:t>
            </a:r>
          </a:p>
        </p:txBody>
      </p:sp>
      <p:sp>
        <p:nvSpPr>
          <p:cNvPr id="35" name="TextBox 2"/>
          <p:cNvSpPr txBox="1">
            <a:spLocks noChangeArrowheads="1"/>
          </p:cNvSpPr>
          <p:nvPr/>
        </p:nvSpPr>
        <p:spPr bwMode="auto">
          <a:xfrm>
            <a:off x="1555750" y="2020778"/>
            <a:ext cx="6826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000" b="0" u="sng" dirty="0"/>
              <a:t>Статистика сайта:</a:t>
            </a:r>
            <a:r>
              <a:rPr lang="ru-RU" sz="1000" b="0" dirty="0"/>
              <a:t> рост повторно вернувшихся на сайт, увеличение естественного трафика и его качества, увеличение конверсии в продажи.</a:t>
            </a:r>
          </a:p>
        </p:txBody>
      </p:sp>
      <p:sp>
        <p:nvSpPr>
          <p:cNvPr id="36" name="TextBox 30"/>
          <p:cNvSpPr txBox="1">
            <a:spLocks noChangeArrowheads="1"/>
          </p:cNvSpPr>
          <p:nvPr/>
        </p:nvSpPr>
        <p:spPr bwMode="auto">
          <a:xfrm>
            <a:off x="1600200" y="3820978"/>
            <a:ext cx="6826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000" b="0" u="sng" dirty="0"/>
              <a:t>Статистика сайта:</a:t>
            </a:r>
            <a:r>
              <a:rPr lang="ru-RU" sz="1000" b="0" dirty="0"/>
              <a:t> рост переходов с</a:t>
            </a:r>
            <a:r>
              <a:rPr lang="en-US" sz="1000" b="0" dirty="0"/>
              <a:t> </a:t>
            </a:r>
            <a:r>
              <a:rPr lang="ru-RU" sz="1000" b="0" dirty="0"/>
              <a:t>сети, увеличение конверсий, появление повторно вернувшихся из аккаунта, медленное улучшение качества трафика.</a:t>
            </a:r>
          </a:p>
        </p:txBody>
      </p:sp>
      <p:sp>
        <p:nvSpPr>
          <p:cNvPr id="37" name="TextBox 31"/>
          <p:cNvSpPr txBox="1">
            <a:spLocks noChangeArrowheads="1"/>
          </p:cNvSpPr>
          <p:nvPr/>
        </p:nvSpPr>
        <p:spPr bwMode="auto">
          <a:xfrm>
            <a:off x="1600200" y="5383436"/>
            <a:ext cx="68262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000" b="0" u="sng" dirty="0"/>
              <a:t>Статистика сайта:</a:t>
            </a:r>
            <a:r>
              <a:rPr lang="ru-RU" sz="1000" b="0" dirty="0"/>
              <a:t> рост переходов из соц. медиа, .</a:t>
            </a:r>
          </a:p>
        </p:txBody>
      </p:sp>
      <p:sp>
        <p:nvSpPr>
          <p:cNvPr id="38" name="Текст 5"/>
          <p:cNvSpPr txBox="1">
            <a:spLocks/>
          </p:cNvSpPr>
          <p:nvPr/>
        </p:nvSpPr>
        <p:spPr>
          <a:xfrm>
            <a:off x="5063692" y="5945310"/>
            <a:ext cx="3625128" cy="36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174" y="188640"/>
            <a:ext cx="7527210" cy="733992"/>
          </a:xfrm>
        </p:spPr>
        <p:txBody>
          <a:bodyPr anchor="t">
            <a:normAutofit/>
          </a:bodyPr>
          <a:lstStyle/>
          <a:p>
            <a:r>
              <a:rPr lang="ru-RU" sz="2300" b="0" cap="all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Шаг №7 – корректировка</a:t>
            </a:r>
            <a:endParaRPr lang="ru-RU" sz="2300" b="0" cap="all" dirty="0">
              <a:solidFill>
                <a:srgbClr val="1F37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33256"/>
            <a:ext cx="9144000" cy="8390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36512" y="5661248"/>
            <a:ext cx="9217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6744" y="295544"/>
            <a:ext cx="355971" cy="397152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01174" y="803403"/>
            <a:ext cx="818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3568" y="1052736"/>
            <a:ext cx="7715184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Делается постоянно и на всех инструментах.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5063692" y="5945310"/>
            <a:ext cx="3625128" cy="36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2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174" y="188640"/>
            <a:ext cx="7527210" cy="733992"/>
          </a:xfrm>
        </p:spPr>
        <p:txBody>
          <a:bodyPr anchor="t">
            <a:normAutofit/>
          </a:bodyPr>
          <a:lstStyle/>
          <a:p>
            <a:r>
              <a:rPr lang="ru-RU" sz="2300" b="0" cap="all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Итог</a:t>
            </a:r>
            <a:endParaRPr lang="ru-RU" sz="2300" b="0" cap="all" dirty="0">
              <a:solidFill>
                <a:srgbClr val="1F37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33256"/>
            <a:ext cx="9144000" cy="8390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36512" y="5661248"/>
            <a:ext cx="9217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6744" y="295544"/>
            <a:ext cx="355971" cy="397152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01174" y="803403"/>
            <a:ext cx="818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3568" y="1497558"/>
            <a:ext cx="7715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Выгодным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SMM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будет тогда, когда наши ожидания будут соответствовать реальным достижениям и в рамках соответствующего бюджета.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Текст 5"/>
          <p:cNvSpPr txBox="1">
            <a:spLocks/>
          </p:cNvSpPr>
          <p:nvPr/>
        </p:nvSpPr>
        <p:spPr>
          <a:xfrm>
            <a:off x="5063692" y="5945310"/>
            <a:ext cx="3625128" cy="36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2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349250" y="1050925"/>
            <a:ext cx="4006850" cy="55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09563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800"/>
              </a:spcBef>
            </a:pPr>
            <a:r>
              <a:rPr lang="ru-RU">
                <a:solidFill>
                  <a:srgbClr val="004992"/>
                </a:solidFill>
                <a:ea typeface="SimSun" pitchFamily="2" charset="-122"/>
              </a:rPr>
              <a:t>Сеть медицинских центров</a:t>
            </a:r>
          </a:p>
          <a:p>
            <a:pPr eaLnBrk="1" hangingPunct="1"/>
            <a:endParaRPr lang="ru-RU">
              <a:solidFill>
                <a:srgbClr val="004992"/>
              </a:solidFill>
              <a:ea typeface="SimSun" pitchFamily="2" charset="-122"/>
            </a:endParaRPr>
          </a:p>
          <a:p>
            <a:pPr eaLnBrk="1" hangingPunct="1"/>
            <a:r>
              <a:rPr lang="ru-RU">
                <a:solidFill>
                  <a:srgbClr val="004992"/>
                </a:solidFill>
                <a:ea typeface="SimSun" pitchFamily="2" charset="-122"/>
              </a:rPr>
              <a:t>Задача:</a:t>
            </a:r>
          </a:p>
          <a:p>
            <a:pPr eaLnBrk="1" hangingPunct="1"/>
            <a:r>
              <a:rPr lang="ru-RU">
                <a:solidFill>
                  <a:srgbClr val="000000"/>
                </a:solidFill>
                <a:ea typeface="SimSun" pitchFamily="2" charset="-122"/>
              </a:rPr>
              <a:t>- Нивелировать негатив в сети, </a:t>
            </a:r>
          </a:p>
          <a:p>
            <a:pPr eaLnBrk="1" hangingPunct="1"/>
            <a:r>
              <a:rPr lang="ru-RU">
                <a:solidFill>
                  <a:srgbClr val="000000"/>
                </a:solidFill>
                <a:ea typeface="SimSun" pitchFamily="2" charset="-122"/>
              </a:rPr>
              <a:t>- Увеличить эффективность поискового трафика.</a:t>
            </a:r>
          </a:p>
          <a:p>
            <a:pPr eaLnBrk="1" hangingPunct="1"/>
            <a:endParaRPr lang="ru-RU">
              <a:solidFill>
                <a:srgbClr val="000000"/>
              </a:solidFill>
              <a:ea typeface="SimSun" pitchFamily="2" charset="-122"/>
            </a:endParaRPr>
          </a:p>
          <a:p>
            <a:pPr eaLnBrk="1" hangingPunct="1"/>
            <a:endParaRPr lang="ru-RU">
              <a:solidFill>
                <a:srgbClr val="000000"/>
              </a:solidFill>
              <a:ea typeface="SimSun" pitchFamily="2" charset="-122"/>
            </a:endParaRPr>
          </a:p>
          <a:p>
            <a:pPr eaLnBrk="1" hangingPunct="1"/>
            <a:r>
              <a:rPr lang="ru-RU">
                <a:solidFill>
                  <a:srgbClr val="004992"/>
                </a:solidFill>
                <a:ea typeface="SimSun" pitchFamily="2" charset="-122"/>
              </a:rPr>
              <a:t>Результат:</a:t>
            </a:r>
            <a:r>
              <a:rPr lang="ru-RU">
                <a:solidFill>
                  <a:srgbClr val="000000"/>
                </a:solidFill>
                <a:ea typeface="SimSun" pitchFamily="2" charset="-122"/>
              </a:rPr>
              <a:t> </a:t>
            </a:r>
          </a:p>
          <a:p>
            <a:pPr eaLnBrk="1" hangingPunct="1"/>
            <a:r>
              <a:rPr lang="ru-RU">
                <a:solidFill>
                  <a:srgbClr val="000000"/>
                </a:solidFill>
                <a:ea typeface="SimSun" pitchFamily="2" charset="-122"/>
              </a:rPr>
              <a:t>- 100% положительных отзывов в ТОП-20 поисковой выдачи.</a:t>
            </a:r>
          </a:p>
          <a:p>
            <a:pPr eaLnBrk="1" hangingPunct="1"/>
            <a:r>
              <a:rPr lang="ru-RU">
                <a:solidFill>
                  <a:srgbClr val="000000"/>
                </a:solidFill>
                <a:ea typeface="SimSun" pitchFamily="2" charset="-122"/>
              </a:rPr>
              <a:t>- Увеличение конверсии в обращения с «поиска» на 20%</a:t>
            </a:r>
          </a:p>
          <a:p>
            <a:pPr eaLnBrk="1" hangingPunct="1"/>
            <a:endParaRPr lang="ru-RU">
              <a:solidFill>
                <a:srgbClr val="000000"/>
              </a:solidFill>
              <a:ea typeface="SimSun" pitchFamily="2" charset="-122"/>
            </a:endParaRPr>
          </a:p>
          <a:p>
            <a:pPr eaLnBrk="1" hangingPunct="1"/>
            <a:r>
              <a:rPr lang="ru-RU" sz="2000">
                <a:solidFill>
                  <a:srgbClr val="004992"/>
                </a:solidFill>
                <a:ea typeface="SimSun" pitchFamily="2" charset="-122"/>
              </a:rPr>
              <a:t>Катализатор продаж:</a:t>
            </a:r>
          </a:p>
          <a:p>
            <a:pPr eaLnBrk="1" hangingPunct="1"/>
            <a:r>
              <a:rPr lang="ru-RU">
                <a:solidFill>
                  <a:srgbClr val="000000"/>
                </a:solidFill>
                <a:ea typeface="SimSun" pitchFamily="2" charset="-122"/>
              </a:rPr>
              <a:t>Рост продаж на 15% </a:t>
            </a:r>
          </a:p>
          <a:p>
            <a:pPr algn="r" eaLnBrk="1" hangingPunct="1"/>
            <a:endParaRPr lang="ru-RU">
              <a:solidFill>
                <a:srgbClr val="000000"/>
              </a:solidFill>
              <a:ea typeface="SimSun" pitchFamily="2" charset="-122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1125538"/>
            <a:ext cx="4579937" cy="530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Line 3"/>
          <p:cNvSpPr>
            <a:spLocks noChangeShapeType="1"/>
          </p:cNvSpPr>
          <p:nvPr/>
        </p:nvSpPr>
        <p:spPr bwMode="auto">
          <a:xfrm>
            <a:off x="252413" y="900113"/>
            <a:ext cx="8640762" cy="1587"/>
          </a:xfrm>
          <a:prstGeom prst="line">
            <a:avLst/>
          </a:prstGeom>
          <a:noFill/>
          <a:ln w="9360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60363" y="196850"/>
            <a:ext cx="66595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200" b="0">
                <a:solidFill>
                  <a:srgbClr val="004992"/>
                </a:solidFill>
                <a:latin typeface="Myriad Pro"/>
                <a:ea typeface="SimSun" pitchFamily="2" charset="-122"/>
              </a:rPr>
              <a:t>Кейс №1</a:t>
            </a:r>
          </a:p>
        </p:txBody>
      </p:sp>
      <p:sp>
        <p:nvSpPr>
          <p:cNvPr id="6" name="Текст 5"/>
          <p:cNvSpPr txBox="1">
            <a:spLocks/>
          </p:cNvSpPr>
          <p:nvPr/>
        </p:nvSpPr>
        <p:spPr>
          <a:xfrm>
            <a:off x="5063692" y="332656"/>
            <a:ext cx="3625128" cy="36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52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174" y="188640"/>
            <a:ext cx="7527210" cy="733992"/>
          </a:xfrm>
        </p:spPr>
        <p:txBody>
          <a:bodyPr anchor="t">
            <a:normAutofit/>
          </a:bodyPr>
          <a:lstStyle/>
          <a:p>
            <a:r>
              <a:rPr lang="ru-RU" sz="2300" b="0" cap="all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Почему появился </a:t>
            </a:r>
            <a:r>
              <a:rPr lang="en-US" sz="2300" b="0" cap="all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SMM</a:t>
            </a:r>
            <a:r>
              <a:rPr lang="ru-RU" sz="2300" b="0" cap="all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300" b="0" cap="all" dirty="0">
              <a:solidFill>
                <a:srgbClr val="1F37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33256"/>
            <a:ext cx="9144000" cy="8390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36512" y="5661248"/>
            <a:ext cx="9217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6744" y="295544"/>
            <a:ext cx="355971" cy="397152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01174" y="803403"/>
            <a:ext cx="818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36990"/>
              </p:ext>
            </p:extLst>
          </p:nvPr>
        </p:nvGraphicFramePr>
        <p:xfrm>
          <a:off x="501174" y="1196752"/>
          <a:ext cx="8285668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834"/>
                <a:gridCol w="414283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Ожидания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Опасности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Продажи</a:t>
                      </a:r>
                      <a:r>
                        <a:rPr lang="ru-RU" baseline="0" dirty="0" smtClean="0"/>
                        <a:t> из новых источников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/>
                        <a:t>Допродажи текущим клиентам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/>
                        <a:t>Увеличение среднего чека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/>
                        <a:t>Повторные продажи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/>
                        <a:t>Хорошая репутация (+</a:t>
                      </a:r>
                      <a:r>
                        <a:rPr lang="en-US" baseline="0" dirty="0" smtClean="0"/>
                        <a:t>HR</a:t>
                      </a:r>
                      <a:r>
                        <a:rPr lang="ru-RU" baseline="0" dirty="0" smtClean="0"/>
                        <a:t>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 smtClean="0"/>
                        <a:t>Сохранение</a:t>
                      </a:r>
                      <a:r>
                        <a:rPr lang="ru-RU" baseline="0" dirty="0" smtClean="0"/>
                        <a:t> потенциальных клиентов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baseline="0" dirty="0" smtClean="0"/>
                        <a:t>Продажи по рекомендациям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Влияние на общественное мнение оборачивается волной возмущений и разоблачений (черный пиар)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Утконос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Гигиенический товар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Бюджеты не оправдывают себя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Ноу-хау в интерьере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Товары для мам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Вроде работает, но что дает – не знаем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Косметическое средство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1174" y="5085184"/>
            <a:ext cx="199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 и </a:t>
            </a:r>
            <a:r>
              <a:rPr lang="en-US" dirty="0" smtClean="0"/>
              <a:t>PR</a:t>
            </a:r>
            <a:r>
              <a:rPr lang="ru-RU" dirty="0" smtClean="0"/>
              <a:t> - агентства</a:t>
            </a:r>
            <a:endParaRPr lang="ru-RU" dirty="0"/>
          </a:p>
        </p:txBody>
      </p:sp>
      <p:sp>
        <p:nvSpPr>
          <p:cNvPr id="11" name="Текст 5"/>
          <p:cNvSpPr txBox="1">
            <a:spLocks/>
          </p:cNvSpPr>
          <p:nvPr/>
        </p:nvSpPr>
        <p:spPr>
          <a:xfrm>
            <a:off x="5063692" y="5945310"/>
            <a:ext cx="3625128" cy="36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88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3" t="19682" r="42801" b="29320"/>
          <a:stretch>
            <a:fillRect/>
          </a:stretch>
        </p:blipFill>
        <p:spPr bwMode="auto">
          <a:xfrm>
            <a:off x="4068763" y="2925763"/>
            <a:ext cx="5003800" cy="335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383" t="19682" r="42801" b="2932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t="48048" r="40581" b="35246"/>
          <a:stretch>
            <a:fillRect/>
          </a:stretch>
        </p:blipFill>
        <p:spPr bwMode="auto">
          <a:xfrm>
            <a:off x="4140200" y="1054100"/>
            <a:ext cx="4465638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5098" t="48048" r="40581" b="3524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385763" y="1054100"/>
            <a:ext cx="3609975" cy="547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12738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004992"/>
                </a:solidFill>
                <a:ea typeface="SimSun" pitchFamily="2" charset="-122"/>
              </a:rPr>
              <a:t>Средство от прыщей: </a:t>
            </a:r>
            <a:r>
              <a:rPr lang="en-US">
                <a:solidFill>
                  <a:srgbClr val="004992"/>
                </a:solidFill>
                <a:ea typeface="SimSun" pitchFamily="2" charset="-122"/>
              </a:rPr>
              <a:t>start-up</a:t>
            </a:r>
          </a:p>
          <a:p>
            <a:pPr eaLnBrk="1" hangingPunct="1"/>
            <a:endParaRPr lang="ru-RU">
              <a:solidFill>
                <a:srgbClr val="004992"/>
              </a:solidFill>
              <a:ea typeface="SimSun" pitchFamily="2" charset="-122"/>
            </a:endParaRPr>
          </a:p>
          <a:p>
            <a:pPr eaLnBrk="1" hangingPunct="1"/>
            <a:r>
              <a:rPr lang="ru-RU">
                <a:solidFill>
                  <a:srgbClr val="004992"/>
                </a:solidFill>
                <a:ea typeface="SimSun" pitchFamily="2" charset="-122"/>
              </a:rPr>
              <a:t>Задача:</a:t>
            </a:r>
            <a:r>
              <a:rPr lang="ru-RU">
                <a:solidFill>
                  <a:srgbClr val="000000"/>
                </a:solidFill>
                <a:ea typeface="SimSun" pitchFamily="2" charset="-122"/>
              </a:rPr>
              <a:t> </a:t>
            </a:r>
          </a:p>
          <a:p>
            <a:pPr eaLnBrk="1" hangingPunct="1"/>
            <a:r>
              <a:rPr lang="ru-RU">
                <a:solidFill>
                  <a:srgbClr val="000000"/>
                </a:solidFill>
                <a:ea typeface="SimSun" pitchFamily="2" charset="-122"/>
              </a:rPr>
              <a:t>Вывод нового косметического бренда на рынок</a:t>
            </a:r>
          </a:p>
          <a:p>
            <a:pPr eaLnBrk="1" hangingPunct="1"/>
            <a:endParaRPr lang="ru-RU">
              <a:solidFill>
                <a:srgbClr val="000000"/>
              </a:solidFill>
              <a:ea typeface="SimSun" pitchFamily="2" charset="-122"/>
            </a:endParaRPr>
          </a:p>
          <a:p>
            <a:pPr eaLnBrk="1" hangingPunct="1"/>
            <a:endParaRPr lang="ru-RU">
              <a:solidFill>
                <a:srgbClr val="000000"/>
              </a:solidFill>
              <a:ea typeface="SimSun" pitchFamily="2" charset="-122"/>
            </a:endParaRPr>
          </a:p>
          <a:p>
            <a:pPr eaLnBrk="1" hangingPunct="1"/>
            <a:r>
              <a:rPr lang="ru-RU">
                <a:solidFill>
                  <a:srgbClr val="004992"/>
                </a:solidFill>
                <a:ea typeface="SimSun" pitchFamily="2" charset="-122"/>
              </a:rPr>
              <a:t>Результат:</a:t>
            </a:r>
          </a:p>
          <a:p>
            <a:pPr eaLnBrk="1" hangingPunct="1">
              <a:buFont typeface="Arial" pitchFamily="34" charset="0"/>
              <a:buChar char="–"/>
            </a:pPr>
            <a:r>
              <a:rPr lang="ru-RU">
                <a:solidFill>
                  <a:srgbClr val="000000"/>
                </a:solidFill>
                <a:ea typeface="SimSun" pitchFamily="2" charset="-122"/>
              </a:rPr>
              <a:t>Охват аудитории – более 2 млн. человек </a:t>
            </a:r>
          </a:p>
          <a:p>
            <a:pPr eaLnBrk="1" hangingPunct="1">
              <a:buFont typeface="Arial" pitchFamily="34" charset="0"/>
              <a:buChar char="–"/>
            </a:pPr>
            <a:r>
              <a:rPr lang="en-US">
                <a:solidFill>
                  <a:srgbClr val="000000"/>
                </a:solidFill>
                <a:ea typeface="SimSun" pitchFamily="2" charset="-122"/>
              </a:rPr>
              <a:t>CPM</a:t>
            </a:r>
            <a:r>
              <a:rPr lang="ru-RU">
                <a:solidFill>
                  <a:srgbClr val="000000"/>
                </a:solidFill>
                <a:ea typeface="SimSun" pitchFamily="2" charset="-122"/>
              </a:rPr>
              <a:t>* в 10 раз(!) ниже, чем с медийной рекламы</a:t>
            </a:r>
          </a:p>
          <a:p>
            <a:pPr eaLnBrk="1" hangingPunct="1">
              <a:buFont typeface="Arial" pitchFamily="34" charset="0"/>
              <a:buChar char="–"/>
            </a:pPr>
            <a:r>
              <a:rPr lang="ru-RU">
                <a:solidFill>
                  <a:srgbClr val="000000"/>
                </a:solidFill>
                <a:ea typeface="SimSun" pitchFamily="2" charset="-122"/>
              </a:rPr>
              <a:t>Рост поисковых запросов в 10 раз</a:t>
            </a:r>
          </a:p>
          <a:p>
            <a:pPr eaLnBrk="1" hangingPunct="1"/>
            <a:endParaRPr lang="ru-RU" sz="2000">
              <a:solidFill>
                <a:srgbClr val="004992"/>
              </a:solidFill>
              <a:ea typeface="SimSun" pitchFamily="2" charset="-122"/>
            </a:endParaRPr>
          </a:p>
          <a:p>
            <a:pPr eaLnBrk="1" hangingPunct="1"/>
            <a:r>
              <a:rPr lang="ru-RU" sz="2000">
                <a:solidFill>
                  <a:srgbClr val="004992"/>
                </a:solidFill>
                <a:ea typeface="SimSun" pitchFamily="2" charset="-122"/>
              </a:rPr>
              <a:t>Катализатор продаж:</a:t>
            </a:r>
          </a:p>
          <a:p>
            <a:pPr eaLnBrk="1" hangingPunct="1"/>
            <a:r>
              <a:rPr lang="ru-RU">
                <a:solidFill>
                  <a:srgbClr val="000000"/>
                </a:solidFill>
                <a:ea typeface="SimSun" pitchFamily="2" charset="-122"/>
              </a:rPr>
              <a:t>Рост продаж на 17,3% </a:t>
            </a:r>
          </a:p>
          <a:p>
            <a:pPr eaLnBrk="1" hangingPunct="1"/>
            <a:endParaRPr lang="ru-RU">
              <a:solidFill>
                <a:srgbClr val="000000"/>
              </a:solidFill>
              <a:ea typeface="SimSun" pitchFamily="2" charset="-122"/>
            </a:endParaRPr>
          </a:p>
          <a:p>
            <a:pPr eaLnBrk="1" hangingPunct="1"/>
            <a:r>
              <a:rPr lang="ru-RU" sz="1000">
                <a:solidFill>
                  <a:srgbClr val="000000"/>
                </a:solidFill>
                <a:ea typeface="SimSun" pitchFamily="2" charset="-122"/>
              </a:rPr>
              <a:t>*</a:t>
            </a:r>
            <a:r>
              <a:rPr lang="en-US" sz="1000">
                <a:solidFill>
                  <a:srgbClr val="000000"/>
                </a:solidFill>
                <a:ea typeface="SimSun" pitchFamily="2" charset="-122"/>
              </a:rPr>
              <a:t>CPM –</a:t>
            </a:r>
            <a:r>
              <a:rPr lang="ru-RU" sz="100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sz="1000">
                <a:solidFill>
                  <a:srgbClr val="000000"/>
                </a:solidFill>
                <a:ea typeface="SimSun" pitchFamily="2" charset="-122"/>
              </a:rPr>
              <a:t>cost per M </a:t>
            </a:r>
            <a:r>
              <a:rPr lang="ru-RU" sz="1000">
                <a:solidFill>
                  <a:srgbClr val="000000"/>
                </a:solidFill>
                <a:ea typeface="SimSun" pitchFamily="2" charset="-122"/>
              </a:rPr>
              <a:t>(римская цифра М тысяча) – цена за 1000 показов рекламного сообщения</a:t>
            </a: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>
            <a:off x="252413" y="900113"/>
            <a:ext cx="8640762" cy="1587"/>
          </a:xfrm>
          <a:prstGeom prst="line">
            <a:avLst/>
          </a:prstGeom>
          <a:noFill/>
          <a:ln w="9360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361950" y="198438"/>
            <a:ext cx="66595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200" b="0">
                <a:solidFill>
                  <a:srgbClr val="004992"/>
                </a:solidFill>
                <a:latin typeface="Myriad Pro"/>
                <a:ea typeface="SimSun" pitchFamily="2" charset="-122"/>
              </a:rPr>
              <a:t>Кейс №2</a:t>
            </a: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5063692" y="332656"/>
            <a:ext cx="3625128" cy="36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92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349250" y="1050925"/>
            <a:ext cx="3935413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12738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>
                <a:solidFill>
                  <a:srgbClr val="004992"/>
                </a:solidFill>
                <a:ea typeface="SimSun" pitchFamily="2" charset="-122"/>
              </a:rPr>
              <a:t>Интернет-магазин </a:t>
            </a:r>
          </a:p>
          <a:p>
            <a:pPr eaLnBrk="1" hangingPunct="1"/>
            <a:r>
              <a:rPr lang="ru-RU">
                <a:solidFill>
                  <a:srgbClr val="004992"/>
                </a:solidFill>
                <a:ea typeface="SimSun" pitchFamily="2" charset="-122"/>
              </a:rPr>
              <a:t>ювелирных изделий</a:t>
            </a:r>
          </a:p>
          <a:p>
            <a:pPr eaLnBrk="1" hangingPunct="1"/>
            <a:endParaRPr lang="en-US">
              <a:solidFill>
                <a:srgbClr val="004992"/>
              </a:solidFill>
              <a:ea typeface="SimSun" pitchFamily="2" charset="-122"/>
            </a:endParaRPr>
          </a:p>
          <a:p>
            <a:pPr eaLnBrk="1" hangingPunct="1"/>
            <a:r>
              <a:rPr lang="ru-RU">
                <a:solidFill>
                  <a:srgbClr val="004992"/>
                </a:solidFill>
                <a:ea typeface="SimSun" pitchFamily="2" charset="-122"/>
              </a:rPr>
              <a:t>Задача:</a:t>
            </a:r>
            <a:r>
              <a:rPr lang="ru-RU">
                <a:solidFill>
                  <a:srgbClr val="000000"/>
                </a:solidFill>
                <a:ea typeface="SimSun" pitchFamily="2" charset="-122"/>
              </a:rPr>
              <a:t> </a:t>
            </a:r>
          </a:p>
          <a:p>
            <a:pPr eaLnBrk="1" hangingPunct="1"/>
            <a:r>
              <a:rPr lang="ru-RU">
                <a:solidFill>
                  <a:srgbClr val="000000"/>
                </a:solidFill>
                <a:ea typeface="SimSun" pitchFamily="2" charset="-122"/>
              </a:rPr>
              <a:t>Привлечение покупателей из  социальных сетей</a:t>
            </a:r>
          </a:p>
          <a:p>
            <a:pPr eaLnBrk="1" hangingPunct="1"/>
            <a:endParaRPr lang="ru-RU">
              <a:solidFill>
                <a:srgbClr val="000000"/>
              </a:solidFill>
              <a:ea typeface="SimSun" pitchFamily="2" charset="-122"/>
            </a:endParaRPr>
          </a:p>
          <a:p>
            <a:pPr eaLnBrk="1" hangingPunct="1"/>
            <a:endParaRPr lang="ru-RU">
              <a:solidFill>
                <a:srgbClr val="000000"/>
              </a:solidFill>
              <a:ea typeface="SimSun" pitchFamily="2" charset="-122"/>
            </a:endParaRPr>
          </a:p>
          <a:p>
            <a:pPr eaLnBrk="1" hangingPunct="1"/>
            <a:r>
              <a:rPr lang="ru-RU">
                <a:solidFill>
                  <a:srgbClr val="004992"/>
                </a:solidFill>
                <a:ea typeface="SimSun" pitchFamily="2" charset="-122"/>
              </a:rPr>
              <a:t>Результат в мес:</a:t>
            </a:r>
            <a:r>
              <a:rPr lang="ru-RU">
                <a:solidFill>
                  <a:srgbClr val="000000"/>
                </a:solidFill>
                <a:ea typeface="SimSun" pitchFamily="2" charset="-122"/>
              </a:rPr>
              <a:t> </a:t>
            </a:r>
          </a:p>
          <a:p>
            <a:pPr eaLnBrk="1" hangingPunct="1">
              <a:buFont typeface="Arial" pitchFamily="34" charset="0"/>
              <a:buChar char="–"/>
            </a:pPr>
            <a:r>
              <a:rPr lang="ru-RU">
                <a:solidFill>
                  <a:srgbClr val="000000"/>
                </a:solidFill>
                <a:ea typeface="SimSun" pitchFamily="2" charset="-122"/>
              </a:rPr>
              <a:t>5 000 реальных участников.</a:t>
            </a:r>
          </a:p>
          <a:p>
            <a:pPr eaLnBrk="1" hangingPunct="1"/>
            <a:endParaRPr lang="ru-RU">
              <a:solidFill>
                <a:srgbClr val="000000"/>
              </a:solidFill>
              <a:ea typeface="SimSun" pitchFamily="2" charset="-122"/>
            </a:endParaRPr>
          </a:p>
          <a:p>
            <a:pPr eaLnBrk="1" hangingPunct="1"/>
            <a:endParaRPr lang="ru-RU">
              <a:solidFill>
                <a:srgbClr val="000000"/>
              </a:solidFill>
              <a:ea typeface="SimSun" pitchFamily="2" charset="-122"/>
            </a:endParaRPr>
          </a:p>
          <a:p>
            <a:pPr eaLnBrk="1" hangingPunct="1"/>
            <a:r>
              <a:rPr lang="ru-RU">
                <a:solidFill>
                  <a:srgbClr val="004992"/>
                </a:solidFill>
                <a:ea typeface="SimSun" pitchFamily="2" charset="-122"/>
              </a:rPr>
              <a:t>Катализатор продаж в мес:</a:t>
            </a:r>
          </a:p>
          <a:p>
            <a:pPr eaLnBrk="1" hangingPunct="1">
              <a:buFont typeface="Arial" pitchFamily="34" charset="0"/>
              <a:buChar char="–"/>
            </a:pPr>
            <a:r>
              <a:rPr lang="ru-RU">
                <a:solidFill>
                  <a:srgbClr val="000000"/>
                </a:solidFill>
                <a:ea typeface="SimSun" pitchFamily="2" charset="-122"/>
              </a:rPr>
              <a:t>Рост продаж на 5% за счет аудитории группы</a:t>
            </a:r>
          </a:p>
          <a:p>
            <a:pPr eaLnBrk="1" hangingPunct="1">
              <a:buFont typeface="Arial" pitchFamily="34" charset="0"/>
              <a:buChar char="–"/>
            </a:pPr>
            <a:r>
              <a:rPr lang="ru-RU">
                <a:solidFill>
                  <a:srgbClr val="000000"/>
                </a:solidFill>
                <a:ea typeface="SimSun" pitchFamily="2" charset="-122"/>
              </a:rPr>
              <a:t>Снижение </a:t>
            </a:r>
            <a:r>
              <a:rPr lang="en-US">
                <a:solidFill>
                  <a:srgbClr val="000000"/>
                </a:solidFill>
                <a:ea typeface="SimSun" pitchFamily="2" charset="-122"/>
              </a:rPr>
              <a:t>CPS*</a:t>
            </a:r>
            <a:r>
              <a:rPr lang="ru-RU">
                <a:solidFill>
                  <a:srgbClr val="000000"/>
                </a:solidFill>
                <a:ea typeface="SimSun" pitchFamily="2" charset="-122"/>
              </a:rPr>
              <a:t> на 15%</a:t>
            </a:r>
          </a:p>
          <a:p>
            <a:pPr eaLnBrk="1" hangingPunct="1"/>
            <a:endParaRPr lang="en-US">
              <a:solidFill>
                <a:srgbClr val="000000"/>
              </a:solidFill>
              <a:ea typeface="SimSun" pitchFamily="2" charset="-122"/>
            </a:endParaRPr>
          </a:p>
          <a:p>
            <a:pPr eaLnBrk="1" hangingPunct="1"/>
            <a:endParaRPr lang="en-US">
              <a:solidFill>
                <a:srgbClr val="000000"/>
              </a:solidFill>
              <a:ea typeface="SimSun" pitchFamily="2" charset="-122"/>
            </a:endParaRPr>
          </a:p>
          <a:p>
            <a:pPr eaLnBrk="1" hangingPunct="1"/>
            <a:endParaRPr lang="en-US">
              <a:solidFill>
                <a:srgbClr val="000000"/>
              </a:solidFill>
              <a:ea typeface="SimSun" pitchFamily="2" charset="-122"/>
            </a:endParaRPr>
          </a:p>
          <a:p>
            <a:pPr eaLnBrk="1" hangingPunct="1"/>
            <a:r>
              <a:rPr lang="ru-RU" sz="1000">
                <a:solidFill>
                  <a:srgbClr val="000000"/>
                </a:solidFill>
                <a:ea typeface="SimSun" pitchFamily="2" charset="-122"/>
              </a:rPr>
              <a:t>*</a:t>
            </a:r>
            <a:r>
              <a:rPr lang="en-US" sz="1000">
                <a:solidFill>
                  <a:srgbClr val="000000"/>
                </a:solidFill>
                <a:ea typeface="SimSun" pitchFamily="2" charset="-122"/>
              </a:rPr>
              <a:t>Cost per sale – </a:t>
            </a:r>
            <a:r>
              <a:rPr lang="ru-RU" sz="1000">
                <a:solidFill>
                  <a:srgbClr val="000000"/>
                </a:solidFill>
                <a:ea typeface="SimSun" pitchFamily="2" charset="-122"/>
              </a:rPr>
              <a:t>средние рекламные затраты на привлечение одного клиента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052513"/>
            <a:ext cx="436880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61950" y="198438"/>
            <a:ext cx="66595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200" b="0">
                <a:solidFill>
                  <a:srgbClr val="004992"/>
                </a:solidFill>
                <a:latin typeface="Myriad Pro"/>
                <a:ea typeface="SimSun" pitchFamily="2" charset="-122"/>
              </a:rPr>
              <a:t>Кейс №3</a:t>
            </a:r>
          </a:p>
        </p:txBody>
      </p:sp>
      <p:sp>
        <p:nvSpPr>
          <p:cNvPr id="22533" name="Line 4"/>
          <p:cNvSpPr>
            <a:spLocks noChangeShapeType="1"/>
          </p:cNvSpPr>
          <p:nvPr/>
        </p:nvSpPr>
        <p:spPr bwMode="auto">
          <a:xfrm>
            <a:off x="179388" y="901700"/>
            <a:ext cx="8640762" cy="1588"/>
          </a:xfrm>
          <a:prstGeom prst="line">
            <a:avLst/>
          </a:prstGeom>
          <a:noFill/>
          <a:ln w="9360">
            <a:solidFill>
              <a:srgbClr val="99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Текст 5"/>
          <p:cNvSpPr txBox="1">
            <a:spLocks/>
          </p:cNvSpPr>
          <p:nvPr/>
        </p:nvSpPr>
        <p:spPr>
          <a:xfrm>
            <a:off x="5063692" y="332656"/>
            <a:ext cx="3625128" cy="36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65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5"/>
          <p:cNvSpPr txBox="1">
            <a:spLocks/>
          </p:cNvSpPr>
          <p:nvPr/>
        </p:nvSpPr>
        <p:spPr>
          <a:xfrm>
            <a:off x="3779912" y="5099973"/>
            <a:ext cx="5076337" cy="705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36512" y="5661248"/>
            <a:ext cx="9217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5733256"/>
            <a:ext cx="9144000" cy="8390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5"/>
          <p:cNvSpPr txBox="1">
            <a:spLocks/>
          </p:cNvSpPr>
          <p:nvPr/>
        </p:nvSpPr>
        <p:spPr>
          <a:xfrm>
            <a:off x="-756592" y="6047394"/>
            <a:ext cx="4572032" cy="333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ru-RU" sz="1100" b="1" i="1" dirty="0" smtClean="0">
                <a:solidFill>
                  <a:srgbClr val="154172"/>
                </a:solidFill>
                <a:latin typeface="Arial" pitchFamily="34" charset="0"/>
                <a:cs typeface="Arial" pitchFamily="34" charset="0"/>
              </a:rPr>
              <a:t>Решаем задачи любой сложности с  1998 года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rgbClr val="15417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3" name="Рисунок 22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466147" cy="520073"/>
          </a:xfrm>
          <a:prstGeom prst="rect">
            <a:avLst/>
          </a:prstGeom>
        </p:spPr>
      </p:pic>
      <p:sp>
        <p:nvSpPr>
          <p:cNvPr id="24" name="Заголовок 3"/>
          <p:cNvSpPr txBox="1">
            <a:spLocks/>
          </p:cNvSpPr>
          <p:nvPr/>
        </p:nvSpPr>
        <p:spPr>
          <a:xfrm>
            <a:off x="1043608" y="318744"/>
            <a:ext cx="6264696" cy="7339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b="0" cap="all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ru-RU" sz="2300" b="0" cap="all" dirty="0">
              <a:solidFill>
                <a:srgbClr val="1F375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01174" y="803403"/>
            <a:ext cx="818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1435100"/>
            <a:ext cx="8003232" cy="3180606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Спасибо за внимание.</a:t>
            </a:r>
          </a:p>
          <a:p>
            <a:endParaRPr lang="ru-RU" sz="3600" dirty="0"/>
          </a:p>
          <a:p>
            <a:endParaRPr lang="ru-RU" sz="3600" dirty="0"/>
          </a:p>
        </p:txBody>
      </p:sp>
      <p:sp>
        <p:nvSpPr>
          <p:cNvPr id="13" name="Текст 5"/>
          <p:cNvSpPr txBox="1">
            <a:spLocks/>
          </p:cNvSpPr>
          <p:nvPr/>
        </p:nvSpPr>
        <p:spPr>
          <a:xfrm>
            <a:off x="5063692" y="5945310"/>
            <a:ext cx="3625128" cy="36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174" y="188640"/>
            <a:ext cx="7527210" cy="733992"/>
          </a:xfrm>
        </p:spPr>
        <p:txBody>
          <a:bodyPr anchor="t">
            <a:normAutofit/>
          </a:bodyPr>
          <a:lstStyle/>
          <a:p>
            <a:r>
              <a:rPr lang="ru-RU" sz="2300" b="0" cap="all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Шаг №1 – кому необходим </a:t>
            </a:r>
            <a:r>
              <a:rPr lang="en-US" sz="2300" b="0" cap="all" dirty="0" err="1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smm</a:t>
            </a:r>
            <a:r>
              <a:rPr lang="ru-RU" sz="2300" b="0" cap="all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300" b="0" cap="all" dirty="0">
              <a:solidFill>
                <a:srgbClr val="1F37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33256"/>
            <a:ext cx="9144000" cy="8390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36512" y="5661248"/>
            <a:ext cx="9217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6744" y="295544"/>
            <a:ext cx="355971" cy="397152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01174" y="803403"/>
            <a:ext cx="818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3568" y="1052736"/>
            <a:ext cx="77151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Известные бренды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Товары, связанные со спортом, здоровьем, красотой (производители или крупные дилеры)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Товары, связанные с детьми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(производители или крупные дилеры)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Дорогие товары, где важна репутация продавца (машины, путешествия)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Крупные интернет-магазины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Интернет-магазины по продаже фишек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Обязательно использовать всем, кто собирается вложить большие бюджеты в рекламу.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5063692" y="5945310"/>
            <a:ext cx="3625128" cy="36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0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174" y="188640"/>
            <a:ext cx="7527210" cy="733992"/>
          </a:xfrm>
        </p:spPr>
        <p:txBody>
          <a:bodyPr anchor="t">
            <a:normAutofit/>
          </a:bodyPr>
          <a:lstStyle/>
          <a:p>
            <a:r>
              <a:rPr lang="ru-RU" sz="2300" b="0" cap="all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Шаг №2 – можем ли мы позволить себе </a:t>
            </a:r>
            <a:r>
              <a:rPr lang="en-US" sz="2300" b="0" cap="all" dirty="0" err="1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smm</a:t>
            </a:r>
            <a:r>
              <a:rPr lang="ru-RU" sz="2300" b="0" cap="all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300" b="0" cap="all" dirty="0">
              <a:solidFill>
                <a:srgbClr val="1F37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33256"/>
            <a:ext cx="9144000" cy="8390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36512" y="5661248"/>
            <a:ext cx="9217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6744" y="295544"/>
            <a:ext cx="355971" cy="397152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01174" y="803403"/>
            <a:ext cx="818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3568" y="1052736"/>
            <a:ext cx="7715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Условия для работы в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SMM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Конверсионный сайт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Система аналитики (Электронная торговля, Цели)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Четко сформулированная Цель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Бюджет.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5063692" y="5945310"/>
            <a:ext cx="3625128" cy="36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8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174" y="188640"/>
            <a:ext cx="7527210" cy="733992"/>
          </a:xfrm>
        </p:spPr>
        <p:txBody>
          <a:bodyPr anchor="t">
            <a:normAutofit/>
          </a:bodyPr>
          <a:lstStyle/>
          <a:p>
            <a:r>
              <a:rPr lang="ru-RU" sz="2300" b="0" cap="all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Шаг №3 – куда идти </a:t>
            </a:r>
            <a:endParaRPr lang="ru-RU" sz="2300" b="0" cap="all" dirty="0">
              <a:solidFill>
                <a:srgbClr val="1F37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33256"/>
            <a:ext cx="9144000" cy="8390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36512" y="5661248"/>
            <a:ext cx="9217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6744" y="295544"/>
            <a:ext cx="355971" cy="397152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01174" y="803403"/>
            <a:ext cx="818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3568" y="1052736"/>
            <a:ext cx="77151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Как выбрать площадку для работы: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Анализ своей ЦА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Анализ ЦА и особенностей общения социальных медиа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Выбор первичного пула площадок, исходя из Цели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Проверка по Статистики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Анализ текущей ситуации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Анализ конкурентов.</a:t>
            </a:r>
          </a:p>
          <a:p>
            <a:pPr>
              <a:lnSpc>
                <a:spcPct val="150000"/>
              </a:lnSpc>
            </a:pP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Важно!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Не надо работать везде.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5063692" y="5945310"/>
            <a:ext cx="3625128" cy="36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174" y="188640"/>
            <a:ext cx="7527210" cy="733992"/>
          </a:xfrm>
        </p:spPr>
        <p:txBody>
          <a:bodyPr anchor="t">
            <a:normAutofit/>
          </a:bodyPr>
          <a:lstStyle/>
          <a:p>
            <a:r>
              <a:rPr lang="ru-RU" sz="2300" b="0" cap="all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Шаг №4 – что делать </a:t>
            </a:r>
            <a:endParaRPr lang="ru-RU" sz="2300" b="0" cap="all" dirty="0">
              <a:solidFill>
                <a:srgbClr val="1F37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33256"/>
            <a:ext cx="9144000" cy="8390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36512" y="5661248"/>
            <a:ext cx="9217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6744" y="295544"/>
            <a:ext cx="355971" cy="397152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01174" y="803403"/>
            <a:ext cx="818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3568" y="1052736"/>
            <a:ext cx="771518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Какие инструменты выбрать: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Замер текущей ситуации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Тест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Анализ результатов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Решение по выбору площадки и инструментов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Выбор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KPI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в соответствии с Целью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5063692" y="5945310"/>
            <a:ext cx="3625128" cy="36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174" y="188640"/>
            <a:ext cx="7527210" cy="733992"/>
          </a:xfrm>
        </p:spPr>
        <p:txBody>
          <a:bodyPr anchor="t">
            <a:normAutofit/>
          </a:bodyPr>
          <a:lstStyle/>
          <a:p>
            <a:r>
              <a:rPr lang="ru-RU" sz="2300" b="0" cap="all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Шаг №5 – как делать</a:t>
            </a:r>
            <a:endParaRPr lang="ru-RU" sz="2300" b="0" cap="all" dirty="0">
              <a:solidFill>
                <a:srgbClr val="1F37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33256"/>
            <a:ext cx="9144000" cy="8390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36512" y="5661248"/>
            <a:ext cx="9217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6744" y="295544"/>
            <a:ext cx="355971" cy="397152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01174" y="803403"/>
            <a:ext cx="818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34954" y="1052736"/>
            <a:ext cx="77151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Все время помним о конечной цели и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KPI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Как можно меньше врите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Будьте готовы к обратной реакции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Относитесь к людям с уважением</a:t>
            </a: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Репутационный менеджмент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Используйте динамический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IP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Не пишите подряд хвалебные  посты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Не пишите длинных восторгов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Используйте факты, пишите конкретику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Работа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в сетях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Научитесь быть интересным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Следите за конкурентами (Сообщества брендов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Сверяйте события со статистикой активности и делайте выводы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5063692" y="5945310"/>
            <a:ext cx="3625128" cy="36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3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174" y="188640"/>
            <a:ext cx="7527210" cy="733992"/>
          </a:xfrm>
        </p:spPr>
        <p:txBody>
          <a:bodyPr anchor="t">
            <a:normAutofit/>
          </a:bodyPr>
          <a:lstStyle/>
          <a:p>
            <a:r>
              <a:rPr lang="ru-RU" sz="2300" b="0" cap="all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Шаг №6 – как считать</a:t>
            </a:r>
            <a:endParaRPr lang="ru-RU" sz="2300" b="0" cap="all" dirty="0">
              <a:solidFill>
                <a:srgbClr val="1F37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33256"/>
            <a:ext cx="9144000" cy="8390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36512" y="5661248"/>
            <a:ext cx="9217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6744" y="295544"/>
            <a:ext cx="355971" cy="397152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01174" y="803403"/>
            <a:ext cx="818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3568" y="1052736"/>
            <a:ext cx="77151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Как найти параметры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KPI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Статистика сайта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Статистика площадок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Выдача поисковиков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Кол-во поисковых запросов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Эмпирическое знание не считается.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Эффект тактический и стратегический.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Текст 5"/>
          <p:cNvSpPr txBox="1">
            <a:spLocks/>
          </p:cNvSpPr>
          <p:nvPr/>
        </p:nvSpPr>
        <p:spPr>
          <a:xfrm>
            <a:off x="5063692" y="5945310"/>
            <a:ext cx="3625128" cy="36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8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1174" y="188640"/>
            <a:ext cx="7527210" cy="733992"/>
          </a:xfrm>
        </p:spPr>
        <p:txBody>
          <a:bodyPr anchor="t">
            <a:normAutofit/>
          </a:bodyPr>
          <a:lstStyle/>
          <a:p>
            <a:r>
              <a:rPr lang="ru-RU" sz="2300" b="0" cap="all" dirty="0" smtClean="0">
                <a:solidFill>
                  <a:srgbClr val="1F375D"/>
                </a:solidFill>
                <a:latin typeface="Arial" pitchFamily="34" charset="0"/>
                <a:cs typeface="Arial" pitchFamily="34" charset="0"/>
              </a:rPr>
              <a:t>пример</a:t>
            </a:r>
            <a:endParaRPr lang="ru-RU" sz="2300" b="0" cap="all" dirty="0">
              <a:solidFill>
                <a:srgbClr val="1F37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3779912" y="5099973"/>
            <a:ext cx="5076337" cy="705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5733256"/>
            <a:ext cx="9144000" cy="8390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36512" y="5661248"/>
            <a:ext cx="9217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6744" y="295544"/>
            <a:ext cx="355971" cy="397152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01174" y="803403"/>
            <a:ext cx="81815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86970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79512" y="4149080"/>
            <a:ext cx="8676737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512" y="83671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Анализ статистики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4654877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Трафик из В контакте на 9 месте по кол-ву переходов на сайт. </a:t>
            </a:r>
          </a:p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Средние показатели по отказам и высокий процент новых посещений.</a:t>
            </a:r>
          </a:p>
        </p:txBody>
      </p:sp>
      <p:sp>
        <p:nvSpPr>
          <p:cNvPr id="14" name="Текст 5"/>
          <p:cNvSpPr txBox="1">
            <a:spLocks/>
          </p:cNvSpPr>
          <p:nvPr/>
        </p:nvSpPr>
        <p:spPr>
          <a:xfrm>
            <a:off x="5063692" y="5945310"/>
            <a:ext cx="3625128" cy="364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агентство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Registratura.ru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861</Words>
  <Application>Microsoft Office PowerPoint</Application>
  <PresentationFormat>Экран (4:3)</PresentationFormat>
  <Paragraphs>242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7 шагов  к выгодному SMM </vt:lpstr>
      <vt:lpstr>Почему появился SMM?</vt:lpstr>
      <vt:lpstr>Шаг №1 – кому необходим smm </vt:lpstr>
      <vt:lpstr>Шаг №2 – можем ли мы позволить себе smm </vt:lpstr>
      <vt:lpstr>Шаг №3 – куда идти </vt:lpstr>
      <vt:lpstr>Шаг №4 – что делать </vt:lpstr>
      <vt:lpstr>Шаг №5 – как делать</vt:lpstr>
      <vt:lpstr>Шаг №6 – как считать</vt:lpstr>
      <vt:lpstr>пример</vt:lpstr>
      <vt:lpstr>пример</vt:lpstr>
      <vt:lpstr>пример</vt:lpstr>
      <vt:lpstr>пример</vt:lpstr>
      <vt:lpstr>пример</vt:lpstr>
      <vt:lpstr>пример</vt:lpstr>
      <vt:lpstr>пример</vt:lpstr>
      <vt:lpstr>пример</vt:lpstr>
      <vt:lpstr>Шаг №7 – корректировка</vt:lpstr>
      <vt:lpstr>Итог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клиента</dc:title>
  <dc:creator>Мария</dc:creator>
  <cp:lastModifiedBy>Worker_42</cp:lastModifiedBy>
  <cp:revision>69</cp:revision>
  <dcterms:created xsi:type="dcterms:W3CDTF">2013-03-14T13:24:39Z</dcterms:created>
  <dcterms:modified xsi:type="dcterms:W3CDTF">2013-04-04T09:29:15Z</dcterms:modified>
</cp:coreProperties>
</file>