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55" r:id="rId2"/>
    <p:sldId id="453" r:id="rId3"/>
    <p:sldId id="556" r:id="rId4"/>
    <p:sldId id="557" r:id="rId5"/>
    <p:sldId id="559" r:id="rId6"/>
    <p:sldId id="560" r:id="rId7"/>
    <p:sldId id="561" r:id="rId8"/>
    <p:sldId id="562" r:id="rId9"/>
    <p:sldId id="563" r:id="rId10"/>
    <p:sldId id="565" r:id="rId11"/>
    <p:sldId id="564" r:id="rId12"/>
    <p:sldId id="569" r:id="rId13"/>
    <p:sldId id="566" r:id="rId14"/>
    <p:sldId id="568" r:id="rId15"/>
    <p:sldId id="570" r:id="rId16"/>
    <p:sldId id="571" r:id="rId17"/>
    <p:sldId id="572" r:id="rId18"/>
    <p:sldId id="573" r:id="rId19"/>
    <p:sldId id="576" r:id="rId20"/>
    <p:sldId id="574" r:id="rId21"/>
    <p:sldId id="578" r:id="rId22"/>
    <p:sldId id="575" r:id="rId23"/>
    <p:sldId id="577" r:id="rId2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56"/>
    <a:srgbClr val="002EFF"/>
    <a:srgbClr val="00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5204" autoAdjust="0"/>
  </p:normalViewPr>
  <p:slideViewPr>
    <p:cSldViewPr>
      <p:cViewPr>
        <p:scale>
          <a:sx n="70" d="100"/>
          <a:sy n="70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35" y="-11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kokhichko\Desktop\finance%20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.kokhichko\Desktop\finance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kokhichko\Desktop\finance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maliy\Desktop\Ads_to_Vir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maliy\Desktop\Ads_to_Vira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.kokhichko\Desktop\finance%202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.kokhichko\Desktop\finance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60"/>
      <c:depthPercent val="1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31698390478226"/>
          <c:y val="0"/>
          <c:w val="0.80689749609149108"/>
          <c:h val="0.9466888628928057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68"/>
        <c:shape val="cylinder"/>
        <c:axId val="89732224"/>
        <c:axId val="89734144"/>
        <c:axId val="0"/>
      </c:bar3DChart>
      <c:catAx>
        <c:axId val="89732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734144"/>
        <c:crosses val="autoZero"/>
        <c:auto val="1"/>
        <c:lblAlgn val="ctr"/>
        <c:lblOffset val="100"/>
        <c:noMultiLvlLbl val="0"/>
      </c:catAx>
      <c:valAx>
        <c:axId val="89734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732224"/>
        <c:crosses val="autoZero"/>
        <c:crossBetween val="between"/>
      </c:valAx>
    </c:plotArea>
    <c:plotVisOnly val="1"/>
    <c:dispBlanksAs val="gap"/>
    <c:showDLblsOverMax val="0"/>
  </c:chart>
  <c:spPr>
    <a:ln w="9525" cap="rnd"/>
    <a:effectLst>
      <a:glow>
        <a:schemeClr val="accent1">
          <a:alpha val="40000"/>
        </a:schemeClr>
      </a:glow>
      <a:softEdge rad="215900"/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60"/>
      <c:depthPercent val="1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31698390478226"/>
          <c:y val="0"/>
          <c:w val="0.80689749609149108"/>
          <c:h val="0.9466888628928057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68"/>
        <c:shape val="cylinder"/>
        <c:axId val="89806720"/>
        <c:axId val="89821952"/>
        <c:axId val="0"/>
      </c:bar3DChart>
      <c:catAx>
        <c:axId val="89806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821952"/>
        <c:crosses val="autoZero"/>
        <c:auto val="1"/>
        <c:lblAlgn val="ctr"/>
        <c:lblOffset val="100"/>
        <c:noMultiLvlLbl val="0"/>
      </c:catAx>
      <c:valAx>
        <c:axId val="89821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806720"/>
        <c:crosses val="autoZero"/>
        <c:crossBetween val="between"/>
      </c:valAx>
    </c:plotArea>
    <c:plotVisOnly val="1"/>
    <c:dispBlanksAs val="gap"/>
    <c:showDLblsOverMax val="0"/>
  </c:chart>
  <c:spPr>
    <a:ln w="9525" cap="rnd"/>
    <a:effectLst>
      <a:glow>
        <a:schemeClr val="accent1">
          <a:alpha val="40000"/>
        </a:schemeClr>
      </a:glow>
      <a:softEdge rad="215900"/>
    </a:effectLst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60"/>
      <c:depthPercent val="1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31698390478226"/>
          <c:y val="0"/>
          <c:w val="0.80689749609149108"/>
          <c:h val="0.9466888628928057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68"/>
        <c:shape val="cylinder"/>
        <c:axId val="90888448"/>
        <c:axId val="92119424"/>
        <c:axId val="0"/>
      </c:bar3DChart>
      <c:catAx>
        <c:axId val="90888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119424"/>
        <c:crosses val="autoZero"/>
        <c:auto val="1"/>
        <c:lblAlgn val="ctr"/>
        <c:lblOffset val="100"/>
        <c:noMultiLvlLbl val="0"/>
      </c:catAx>
      <c:valAx>
        <c:axId val="92119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0888448"/>
        <c:crosses val="autoZero"/>
        <c:crossBetween val="between"/>
      </c:valAx>
    </c:plotArea>
    <c:plotVisOnly val="1"/>
    <c:dispBlanksAs val="gap"/>
    <c:showDLblsOverMax val="0"/>
  </c:chart>
  <c:spPr>
    <a:ln w="9525" cap="rnd"/>
    <a:effectLst>
      <a:glow>
        <a:schemeClr val="accent1">
          <a:alpha val="40000"/>
        </a:schemeClr>
      </a:glow>
      <a:softEdge rad="215900"/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054323058424663E-3"/>
          <c:y val="6.5625783181713665E-2"/>
          <c:w val="0.94268048927146575"/>
          <c:h val="0.791221195061013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</c:dPt>
          <c:cat>
            <c:strRef>
              <c:f>Sheet2!$A$1:$A$2</c:f>
              <c:strCache>
                <c:ptCount val="2"/>
                <c:pt idx="0">
                  <c:v>Таргет</c:v>
                </c:pt>
                <c:pt idx="1">
                  <c:v>Виральные каналы</c:v>
                </c:pt>
              </c:strCache>
            </c:strRef>
          </c:cat>
          <c:val>
            <c:numRef>
              <c:f>Sheet1!$H$23:$I$23</c:f>
              <c:numCache>
                <c:formatCode>_ * #,##0_ ;_ * \-#,##0_ ;_ * "-"??_ ;_ @_ </c:formatCode>
                <c:ptCount val="2"/>
                <c:pt idx="0">
                  <c:v>986070</c:v>
                </c:pt>
                <c:pt idx="1">
                  <c:v>872340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27936"/>
        <c:axId val="92330624"/>
      </c:barChart>
      <c:catAx>
        <c:axId val="9232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92330624"/>
        <c:crosses val="autoZero"/>
        <c:auto val="1"/>
        <c:lblAlgn val="ctr"/>
        <c:lblOffset val="100"/>
        <c:noMultiLvlLbl val="0"/>
      </c:catAx>
      <c:valAx>
        <c:axId val="92330624"/>
        <c:scaling>
          <c:orientation val="minMax"/>
        </c:scaling>
        <c:delete val="1"/>
        <c:axPos val="r"/>
        <c:numFmt formatCode="_ * #,##0_ ;_ * \-#,##0_ ;_ * &quot;-&quot;??_ ;_ @_ " sourceLinked="1"/>
        <c:majorTickMark val="out"/>
        <c:minorTickMark val="none"/>
        <c:tickLblPos val="nextTo"/>
        <c:crossAx val="9232793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Sheet2!$A$1:$A$2</c:f>
              <c:strCache>
                <c:ptCount val="2"/>
                <c:pt idx="0">
                  <c:v>Таргет</c:v>
                </c:pt>
                <c:pt idx="1">
                  <c:v>Виральные каналы</c:v>
                </c:pt>
              </c:strCache>
            </c:strRef>
          </c:cat>
          <c:val>
            <c:numRef>
              <c:f>Sheet1!$M$23:$N$23</c:f>
              <c:numCache>
                <c:formatCode>_ * #,##0_ ;_ * \-#,##0_ ;_ * "-"??_ ;_ @_ </c:formatCode>
                <c:ptCount val="2"/>
                <c:pt idx="0">
                  <c:v>122690</c:v>
                </c:pt>
                <c:pt idx="1">
                  <c:v>283060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84064"/>
        <c:axId val="95752576"/>
      </c:barChart>
      <c:catAx>
        <c:axId val="94984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latin typeface="Calibri" pitchFamily="34" charset="0"/>
              </a:defRPr>
            </a:pPr>
            <a:endParaRPr lang="ru-RU"/>
          </a:p>
        </c:txPr>
        <c:crossAx val="95752576"/>
        <c:crosses val="autoZero"/>
        <c:auto val="1"/>
        <c:lblAlgn val="ctr"/>
        <c:lblOffset val="100"/>
        <c:noMultiLvlLbl val="0"/>
      </c:catAx>
      <c:valAx>
        <c:axId val="95752576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9498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60"/>
      <c:depthPercent val="1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31698390478226"/>
          <c:y val="0"/>
          <c:w val="0.80689749609149108"/>
          <c:h val="0.9466888628928057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68"/>
        <c:shape val="cylinder"/>
        <c:axId val="96048640"/>
        <c:axId val="96050176"/>
        <c:axId val="0"/>
      </c:bar3DChart>
      <c:catAx>
        <c:axId val="96048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050176"/>
        <c:crosses val="autoZero"/>
        <c:auto val="1"/>
        <c:lblAlgn val="ctr"/>
        <c:lblOffset val="100"/>
        <c:noMultiLvlLbl val="0"/>
      </c:catAx>
      <c:valAx>
        <c:axId val="96050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6048640"/>
        <c:crosses val="autoZero"/>
        <c:crossBetween val="between"/>
      </c:valAx>
    </c:plotArea>
    <c:plotVisOnly val="1"/>
    <c:dispBlanksAs val="gap"/>
    <c:showDLblsOverMax val="0"/>
  </c:chart>
  <c:spPr>
    <a:ln w="9525" cap="rnd"/>
    <a:effectLst>
      <a:glow>
        <a:schemeClr val="accent1">
          <a:alpha val="40000"/>
        </a:schemeClr>
      </a:glow>
      <a:softEdge rad="215900"/>
    </a:effectLst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60"/>
      <c:depthPercent val="1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31698390478226"/>
          <c:y val="0"/>
          <c:w val="0.80689749609149108"/>
          <c:h val="0.9466888628928057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68"/>
        <c:shape val="cylinder"/>
        <c:axId val="99991552"/>
        <c:axId val="99994240"/>
        <c:axId val="0"/>
      </c:bar3DChart>
      <c:catAx>
        <c:axId val="99991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9994240"/>
        <c:crosses val="autoZero"/>
        <c:auto val="1"/>
        <c:lblAlgn val="ctr"/>
        <c:lblOffset val="100"/>
        <c:noMultiLvlLbl val="0"/>
      </c:catAx>
      <c:valAx>
        <c:axId val="99994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9991552"/>
        <c:crosses val="autoZero"/>
        <c:crossBetween val="between"/>
      </c:valAx>
    </c:plotArea>
    <c:plotVisOnly val="1"/>
    <c:dispBlanksAs val="gap"/>
    <c:showDLblsOverMax val="0"/>
  </c:chart>
  <c:spPr>
    <a:ln w="9525" cap="rnd"/>
    <a:effectLst>
      <a:glow>
        <a:schemeClr val="accent1">
          <a:alpha val="40000"/>
        </a:schemeClr>
      </a:glow>
      <a:softEdge rad="215900"/>
    </a:effectLst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0.04098</cdr:x>
      <cdr:y>0</cdr:y>
    </cdr:from>
    <cdr:to>
      <cdr:x>0.97006</cdr:x>
      <cdr:y>0.85795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0040" y="-980728"/>
          <a:ext cx="8161905" cy="469523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0.32225</cdr:x>
      <cdr:y>0.00093</cdr:y>
    </cdr:from>
    <cdr:to>
      <cdr:x>0.69147</cdr:x>
      <cdr:y>0.13158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30927" y="5091"/>
          <a:ext cx="3243611" cy="7149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0.18852</cdr:x>
      <cdr:y>0.80263</cdr:y>
    </cdr:from>
    <cdr:to>
      <cdr:x>0.29261</cdr:x>
      <cdr:y>0.96972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Для продвижения приложений</a:t>
          </a:r>
          <a:endParaRPr lang="ru-RU" sz="3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0.14136</cdr:x>
      <cdr:y>0.03947</cdr:y>
    </cdr:from>
    <cdr:to>
      <cdr:x>0.90366</cdr:x>
      <cdr:y>0.88645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41884" y="216024"/>
          <a:ext cx="6696744" cy="463514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62D3-5447-4C18-B5F6-C1483EEAE2D1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DA45-9F9F-4A90-A804-B0BCF621B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28285-C262-4CA9-B887-15774ADCEEA4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C7F50-164F-4F72-AD3D-47286C79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840F-868C-4D24-9D9C-793475DF1E2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1DE-EE22-4A58-A391-D3FC71E6A959}" type="datetime1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74B-4411-44C7-98D1-5435DA8B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3" descr="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##Mail.Ru\Логотипы\Grou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54"/>
            <a:ext cx="8229600" cy="857248"/>
          </a:xfrm>
        </p:spPr>
        <p:txBody>
          <a:bodyPr/>
          <a:lstStyle>
            <a:lvl1pPr algn="l">
              <a:defRPr sz="2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1B23-A42B-4AA7-A566-074DD382ECBC}" type="datetime1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5BE-6BC8-4F45-8352-131DE3DD9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BDC4-F56B-4699-88A2-BE4CF36EFB33}" type="datetime1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42FB-2324-4970-BB78-CBEC2C6B4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C5E4-BFB0-411B-A7E6-5C78ACDD416F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Назаров Павел (</a:t>
            </a:r>
            <a:r>
              <a:rPr lang="en-US" smtClean="0"/>
              <a:t>nazarov@corp.mail.ru)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2CF6-2100-4D06-BCCE-B4FB95CCA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0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712" y="0"/>
            <a:ext cx="71642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67544" y="90872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0ADBB-7708-481C-A4CD-A319964677AE}" type="datetime1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0A4DF-5065-4279-B164-08B17460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5" name="Picture 3" descr="D:\##Mail.Ru\Логотипы\mail.ru_group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1296144" cy="4484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0" r:id="rId3"/>
    <p:sldLayoutId id="214748368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43608" y="692696"/>
            <a:ext cx="7085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Продвижение приложений в социальных сетях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37623" y="6269250"/>
            <a:ext cx="7085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Михаил Малый, Москва,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Таргетинги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3707904" y="967636"/>
            <a:ext cx="5328592" cy="53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9" y="1422301"/>
            <a:ext cx="1152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40" y="1412776"/>
            <a:ext cx="1247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86617" y="3665699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28 р.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80398" y="3660225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n-lt"/>
              </a:rPr>
              <a:t>11р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32" y="6355374"/>
            <a:ext cx="1094868" cy="50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Таргетинги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3707904" y="967636"/>
            <a:ext cx="5328592" cy="53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305190"/>
            <a:ext cx="594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Хороший юзер - заплативший юзер!</a:t>
            </a:r>
            <a:endParaRPr lang="ru-RU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6" y="1916832"/>
            <a:ext cx="7672208" cy="21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32" y="6355374"/>
            <a:ext cx="1094868" cy="50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193204"/>
            <a:ext cx="69974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latin typeface="Calibri" pitchFamily="34" charset="0"/>
              </a:rPr>
              <a:t>Автоматический контроль эффективности объявлений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Содержимое 30"/>
          <p:cNvSpPr>
            <a:spLocks/>
          </p:cNvSpPr>
          <p:nvPr/>
        </p:nvSpPr>
        <p:spPr bwMode="auto">
          <a:xfrm>
            <a:off x="611560" y="1052736"/>
            <a:ext cx="8280920" cy="53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Вероятность показа объявления </a:t>
            </a:r>
            <a:r>
              <a:rPr lang="ru-RU" b="1" dirty="0" smtClean="0">
                <a:solidFill>
                  <a:srgbClr val="595959"/>
                </a:solidFill>
                <a:latin typeface="Calibri" pitchFamily="34" charset="0"/>
              </a:rPr>
              <a:t>в </a:t>
            </a:r>
            <a:r>
              <a:rPr lang="en-US" b="1" dirty="0" smtClean="0">
                <a:solidFill>
                  <a:srgbClr val="595959"/>
                </a:solidFill>
                <a:latin typeface="Calibri" pitchFamily="34" charset="0"/>
              </a:rPr>
              <a:t>CPC 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кампаниях зависит от его эффективности. Для эффективности мы сравниваем конкурирующие объявления разных рекламодателей по CTR и ставкам. Наибольший приоритет и наибольший охват аудитории получает то объявление, чья эффективность выше по сравнению с конкурентами.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36" y="2492896"/>
            <a:ext cx="6867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target.mail.ru/cmsmedia/uploads/ineffectiv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992" y="3334330"/>
            <a:ext cx="3498488" cy="2710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Гео </a:t>
            </a:r>
            <a:r>
              <a:rPr lang="ru-RU" sz="3600" dirty="0" err="1" smtClean="0">
                <a:latin typeface="Calibri" pitchFamily="34" charset="0"/>
              </a:rPr>
              <a:t>Таргетинг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3707904" y="967636"/>
            <a:ext cx="5328592" cy="53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1" y="1916832"/>
            <a:ext cx="8492348" cy="244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8229600" cy="857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Аукционные стратегии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71516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17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Формат обложки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4284748" cy="320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980728"/>
            <a:ext cx="1986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CTR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~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0, 17</a:t>
            </a:r>
            <a:r>
              <a:rPr lang="en-US" sz="2800" dirty="0" smtClean="0">
                <a:latin typeface="Calibri" pitchFamily="34" charset="0"/>
              </a:rPr>
              <a:t> 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04" y="3427723"/>
            <a:ext cx="6781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116" y="4149080"/>
            <a:ext cx="1986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CTR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~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0, 13</a:t>
            </a:r>
            <a:r>
              <a:rPr lang="en-US" sz="2800" dirty="0" smtClean="0">
                <a:latin typeface="Calibri" pitchFamily="34" charset="0"/>
              </a:rPr>
              <a:t>  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Тизеры</a:t>
            </a:r>
            <a:r>
              <a:rPr lang="ru-RU" sz="3600" dirty="0" smtClean="0">
                <a:latin typeface="Calibri" pitchFamily="34" charset="0"/>
              </a:rPr>
              <a:t> 90х75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72" y="2060848"/>
            <a:ext cx="6886225" cy="398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689" y="1242338"/>
            <a:ext cx="1986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CTR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~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0, 17</a:t>
            </a:r>
            <a:r>
              <a:rPr lang="en-US" sz="2800" dirty="0" smtClean="0">
                <a:latin typeface="Calibri" pitchFamily="34" charset="0"/>
              </a:rPr>
              <a:t>  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Формат иконки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1124742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Calibri" pitchFamily="34" charset="0"/>
              </a:rPr>
              <a:t>60</a:t>
            </a:r>
            <a:r>
              <a:rPr lang="en-US" sz="2400" dirty="0">
                <a:latin typeface="Calibri" pitchFamily="34" charset="0"/>
              </a:rPr>
              <a:t>x</a:t>
            </a:r>
            <a:r>
              <a:rPr lang="ru-RU" sz="2400" dirty="0" smtClean="0">
                <a:latin typeface="Calibri" pitchFamily="34" charset="0"/>
              </a:rPr>
              <a:t>75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</a:rPr>
              <a:t>(.</a:t>
            </a:r>
            <a:r>
              <a:rPr lang="en-US" sz="2400" dirty="0">
                <a:latin typeface="Calibri" pitchFamily="34" charset="0"/>
              </a:rPr>
              <a:t>jpg, .</a:t>
            </a:r>
            <a:r>
              <a:rPr lang="en-US" sz="2400" dirty="0" err="1">
                <a:latin typeface="Calibri" pitchFamily="34" charset="0"/>
              </a:rPr>
              <a:t>png</a:t>
            </a:r>
            <a:r>
              <a:rPr lang="en-US" sz="2400" dirty="0">
                <a:latin typeface="Calibri" pitchFamily="34" charset="0"/>
              </a:rPr>
              <a:t>, .gif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7" y="716796"/>
            <a:ext cx="64000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60" y="4149080"/>
            <a:ext cx="6644844" cy="22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653136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Calibri" pitchFamily="34" charset="0"/>
              </a:rPr>
              <a:t>120х60, </a:t>
            </a:r>
            <a:r>
              <a:rPr lang="ru-RU" sz="2400" dirty="0" smtClean="0">
                <a:latin typeface="Calibri" pitchFamily="34" charset="0"/>
              </a:rPr>
              <a:t>230х60  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latin typeface="Calibri" pitchFamily="34" charset="0"/>
              </a:rPr>
              <a:t>jpg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jpeg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gif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8808" y="34688"/>
            <a:ext cx="113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Кейс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5680" y="1176603"/>
            <a:ext cx="2618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Иконка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Тизер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2714"/>
              </p:ext>
            </p:extLst>
          </p:nvPr>
        </p:nvGraphicFramePr>
        <p:xfrm>
          <a:off x="1043609" y="1844825"/>
          <a:ext cx="7200798" cy="3960443"/>
        </p:xfrm>
        <a:graphic>
          <a:graphicData uri="http://schemas.openxmlformats.org/drawingml/2006/table">
            <a:tbl>
              <a:tblPr/>
              <a:tblGrid>
                <a:gridCol w="997725"/>
                <a:gridCol w="883233"/>
                <a:gridCol w="1275781"/>
                <a:gridCol w="1243067"/>
                <a:gridCol w="1459787"/>
                <a:gridCol w="1341205"/>
              </a:tblGrid>
              <a:tr h="833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Жанр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CPM,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CPC,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CPR,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иконка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5,16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тизер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Покер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иконка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Слоты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6,12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тизер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Слоты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15,05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иконка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Ферма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тизер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Ферма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0152" y="-99392"/>
            <a:ext cx="311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Рекомендации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17" y="1124744"/>
            <a:ext cx="88247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Использовать множество креативов в кампании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Использовать стратегию максимального количества переходов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Анализировать конверсию в краткосрочном периоде (2-3 дня)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Не забывать про возврат игроков!</a:t>
            </a:r>
            <a:endParaRPr lang="ru-RU" sz="2400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27908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0854" y="415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36757" y="406881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© </a:t>
            </a:r>
            <a:endParaRPr lang="ru-RU" b="1" dirty="0">
              <a:latin typeface="+mn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46" y="4323545"/>
            <a:ext cx="1193211" cy="22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54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Примеры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016224" cy="259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1" y="1268760"/>
            <a:ext cx="2048316" cy="261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1750" y="4506962"/>
            <a:ext cx="2828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CTR </a:t>
            </a:r>
            <a:r>
              <a:rPr lang="ru-RU" sz="2400" b="1" dirty="0" smtClean="0">
                <a:latin typeface="Calibri" pitchFamily="34" charset="0"/>
              </a:rPr>
              <a:t>                 0,07%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КОНВ-ИЯ         16%</a:t>
            </a:r>
          </a:p>
          <a:p>
            <a:r>
              <a:rPr lang="ru-RU" sz="2400" b="1" dirty="0" smtClean="0">
                <a:latin typeface="Calibri" pitchFamily="34" charset="0"/>
              </a:rPr>
              <a:t>РЕГ.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17" y="4506962"/>
            <a:ext cx="2552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CTR </a:t>
            </a:r>
            <a:r>
              <a:rPr lang="ru-RU" sz="2400" b="1" dirty="0" smtClean="0">
                <a:latin typeface="Calibri" pitchFamily="34" charset="0"/>
              </a:rPr>
              <a:t>                 0,1%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КОНВ-ИЯ        23%</a:t>
            </a:r>
          </a:p>
          <a:p>
            <a:r>
              <a:rPr lang="ru-RU" sz="2400" b="1" dirty="0" smtClean="0">
                <a:latin typeface="Calibri" pitchFamily="34" charset="0"/>
              </a:rPr>
              <a:t>РЕГ.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US" dirty="0" err="1" smtClean="0"/>
              <a:t>Plarium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700808"/>
            <a:ext cx="5220072" cy="237626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200x300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ММ 1-й слева </a:t>
            </a:r>
            <a:r>
              <a:rPr lang="ru-RU" dirty="0" smtClean="0">
                <a:solidFill>
                  <a:schemeClr val="tx1"/>
                </a:solidFill>
              </a:rPr>
              <a:t>СТ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0,17%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ММ 2-1 слева </a:t>
            </a:r>
            <a:r>
              <a:rPr lang="ru-RU" dirty="0" smtClean="0">
                <a:solidFill>
                  <a:schemeClr val="tx1"/>
                </a:solidFill>
              </a:rPr>
              <a:t>СТ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0,29%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ОК справа </a:t>
            </a:r>
            <a:r>
              <a:rPr lang="ru-RU" dirty="0" smtClean="0">
                <a:solidFill>
                  <a:schemeClr val="tx1"/>
                </a:solidFill>
              </a:rPr>
              <a:t>СТ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0,5%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larium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1952898" cy="2915057"/>
          </a:xfrm>
          <a:prstGeom prst="rect">
            <a:avLst/>
          </a:prstGeom>
        </p:spPr>
      </p:pic>
      <p:sp>
        <p:nvSpPr>
          <p:cNvPr id="6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Медийиный</a:t>
            </a:r>
            <a:r>
              <a:rPr lang="ru-RU" sz="3600" dirty="0" smtClean="0">
                <a:latin typeface="Calibri" pitchFamily="34" charset="0"/>
              </a:rPr>
              <a:t> баннер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Ретаргетинг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3012169"/>
            <a:ext cx="54862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Возможность </a:t>
            </a:r>
            <a:r>
              <a:rPr lang="ru-RU" sz="2400" dirty="0">
                <a:latin typeface="+mn-lt"/>
              </a:rPr>
              <a:t>показывать </a:t>
            </a:r>
            <a:r>
              <a:rPr lang="ru-RU" sz="2400" dirty="0" smtClean="0">
                <a:latin typeface="+mn-lt"/>
              </a:rPr>
              <a:t>объявления </a:t>
            </a:r>
          </a:p>
          <a:p>
            <a:r>
              <a:rPr lang="ru-RU" sz="2400" dirty="0" smtClean="0">
                <a:latin typeface="+mn-lt"/>
              </a:rPr>
              <a:t>     аудитории любых игр на платформе.</a:t>
            </a:r>
          </a:p>
          <a:p>
            <a:endParaRPr lang="ru-RU" sz="24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+mn-lt"/>
              </a:rPr>
              <a:t>Выбор интервала времени, когда пользователь был в любой выбранной игре.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Выбор интервала времени, когда пользователь платил в любую игру и/или вообще в платформу.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823"/>
            <a:ext cx="4019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4149080"/>
            <a:ext cx="69621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Михаил Малый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m.maliy@corp.mail.ru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Calibri" pitchFamily="34" charset="0"/>
              </a:rPr>
              <a:t>Таргет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Mail.Ru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915568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3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20634"/>
              </p:ext>
            </p:extLst>
          </p:nvPr>
        </p:nvGraphicFramePr>
        <p:xfrm>
          <a:off x="179512" y="836712"/>
          <a:ext cx="8208912" cy="533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6" y="918759"/>
            <a:ext cx="8854085" cy="49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2035002" y="-67825"/>
            <a:ext cx="714149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err="1" smtClean="0">
                <a:latin typeface="Calibri" pitchFamily="34" charset="0"/>
              </a:rPr>
              <a:t>Виральность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vs</a:t>
            </a:r>
            <a:r>
              <a:rPr lang="ru-RU" sz="3200" dirty="0" smtClean="0">
                <a:latin typeface="Calibri" pitchFamily="34" charset="0"/>
              </a:rPr>
              <a:t> Реклама</a:t>
            </a:r>
            <a:endParaRPr lang="ru-R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2612438" y="-27384"/>
            <a:ext cx="64934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err="1" smtClean="0">
                <a:latin typeface="Calibri" pitchFamily="34" charset="0"/>
              </a:rPr>
              <a:t>Виральные</a:t>
            </a:r>
            <a:r>
              <a:rPr lang="ru-RU" sz="3200" dirty="0" smtClean="0">
                <a:latin typeface="Calibri" pitchFamily="34" charset="0"/>
              </a:rPr>
              <a:t> каналы трафика 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840545"/>
              </p:ext>
            </p:extLst>
          </p:nvPr>
        </p:nvGraphicFramePr>
        <p:xfrm>
          <a:off x="107504" y="980728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4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2645775" y="202985"/>
            <a:ext cx="64934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786747"/>
              </p:ext>
            </p:extLst>
          </p:nvPr>
        </p:nvGraphicFramePr>
        <p:xfrm>
          <a:off x="11576" y="797751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392149"/>
              </p:ext>
            </p:extLst>
          </p:nvPr>
        </p:nvGraphicFramePr>
        <p:xfrm>
          <a:off x="0" y="1724515"/>
          <a:ext cx="48744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10908"/>
              </p:ext>
            </p:extLst>
          </p:nvPr>
        </p:nvGraphicFramePr>
        <p:xfrm>
          <a:off x="4427984" y="3861048"/>
          <a:ext cx="4538663" cy="278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51" y="3011320"/>
            <a:ext cx="2828130" cy="5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197"/>
            <a:ext cx="2339752" cy="5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/>
          </p:cNvSpPr>
          <p:nvPr/>
        </p:nvSpPr>
        <p:spPr bwMode="auto">
          <a:xfrm>
            <a:off x="2035002" y="-67825"/>
            <a:ext cx="714149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3200" dirty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/>
          </p:cNvSpPr>
          <p:nvPr/>
        </p:nvSpPr>
        <p:spPr bwMode="auto">
          <a:xfrm>
            <a:off x="2187402" y="84575"/>
            <a:ext cx="714149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3200" dirty="0">
              <a:latin typeface="Calibri" pitchFamily="34" charset="0"/>
            </a:endParaRPr>
          </a:p>
        </p:txBody>
      </p:sp>
      <p:sp>
        <p:nvSpPr>
          <p:cNvPr id="14" name="Заголовок 1"/>
          <p:cNvSpPr>
            <a:spLocks/>
          </p:cNvSpPr>
          <p:nvPr/>
        </p:nvSpPr>
        <p:spPr bwMode="auto">
          <a:xfrm>
            <a:off x="1945520" y="202985"/>
            <a:ext cx="714149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err="1" smtClean="0">
                <a:latin typeface="Calibri" pitchFamily="34" charset="0"/>
              </a:rPr>
              <a:t>Виральность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vs</a:t>
            </a:r>
            <a:r>
              <a:rPr lang="ru-RU" sz="3200" dirty="0" smtClean="0">
                <a:latin typeface="Calibri" pitchFamily="34" charset="0"/>
              </a:rPr>
              <a:t> Реклама.</a:t>
            </a:r>
          </a:p>
          <a:p>
            <a:pPr algn="r"/>
            <a:r>
              <a:rPr lang="ru-RU" sz="3200" dirty="0" smtClean="0">
                <a:latin typeface="Calibri" pitchFamily="34" charset="0"/>
              </a:rPr>
              <a:t>Кол-во приведенной аудитории</a:t>
            </a:r>
            <a:endParaRPr lang="ru-R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2658761" y="188640"/>
            <a:ext cx="64934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latin typeface="Calibri" pitchFamily="34" charset="0"/>
              </a:rPr>
              <a:t>Зависимость </a:t>
            </a:r>
            <a:r>
              <a:rPr lang="ru-RU" sz="3200" dirty="0" err="1" smtClean="0">
                <a:latin typeface="Calibri" pitchFamily="34" charset="0"/>
              </a:rPr>
              <a:t>виральности</a:t>
            </a:r>
            <a:r>
              <a:rPr lang="ru-RU" sz="3200" dirty="0" smtClean="0">
                <a:latin typeface="Calibri" pitchFamily="34" charset="0"/>
              </a:rPr>
              <a:t> от рекламной активности 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1772816"/>
            <a:ext cx="44889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88" y="3267559"/>
            <a:ext cx="4494012" cy="337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197"/>
            <a:ext cx="2339752" cy="5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51" y="2488585"/>
            <a:ext cx="2828130" cy="5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9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908650"/>
              </p:ext>
            </p:extLst>
          </p:nvPr>
        </p:nvGraphicFramePr>
        <p:xfrm>
          <a:off x="107504" y="980728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31" y="1700808"/>
            <a:ext cx="3240360" cy="332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6612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latin typeface="+mn-lt"/>
              </a:rPr>
              <a:t>      </a:t>
            </a:r>
            <a:endParaRPr lang="ru-RU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1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543771"/>
              </p:ext>
            </p:extLst>
          </p:nvPr>
        </p:nvGraphicFramePr>
        <p:xfrm>
          <a:off x="107504" y="980728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56612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latin typeface="+mn-lt"/>
              </a:rPr>
              <a:t>      </a:t>
            </a:r>
            <a:endParaRPr lang="ru-RU" sz="4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25385"/>
            <a:ext cx="316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latin typeface="Calibri" pitchFamily="34" charset="0"/>
              </a:rPr>
              <a:t>Таргет</a:t>
            </a:r>
            <a:r>
              <a:rPr lang="en-US" sz="3600" dirty="0" smtClean="0">
                <a:latin typeface="Calibri" pitchFamily="34" charset="0"/>
              </a:rPr>
              <a:t>@Mail.ru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err="1" smtClean="0">
                <a:latin typeface="Calibri" pitchFamily="34" charset="0"/>
              </a:rPr>
              <a:t>Таргетинги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3707904" y="967636"/>
            <a:ext cx="5328592" cy="555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649" y="3343900"/>
            <a:ext cx="7457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Не забываем разделять кампании отдельно  на новых и старых игроков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новые – те, кто еще не играл в вашу игру, либо не заходил в неё в последние три месяца)</a:t>
            </a:r>
          </a:p>
          <a:p>
            <a:endParaRPr lang="ru-RU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65" y="967636"/>
            <a:ext cx="47942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32" y="6355374"/>
            <a:ext cx="1094868" cy="50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4400" dirty="0" smtClean="0"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16800</TotalTime>
  <Words>365</Words>
  <Application>Microsoft Office PowerPoint</Application>
  <PresentationFormat>Экран (4:3)</PresentationFormat>
  <Paragraphs>141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Аукционные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Plarium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gavrilova</dc:creator>
  <cp:lastModifiedBy>Mikhail Maliy</cp:lastModifiedBy>
  <cp:revision>1203</cp:revision>
  <cp:lastPrinted>2012-06-21T19:55:45Z</cp:lastPrinted>
  <dcterms:created xsi:type="dcterms:W3CDTF">2010-02-26T08:05:49Z</dcterms:created>
  <dcterms:modified xsi:type="dcterms:W3CDTF">2013-04-12T09:41:47Z</dcterms:modified>
</cp:coreProperties>
</file>