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2" r:id="rId4"/>
    <p:sldId id="272" r:id="rId5"/>
    <p:sldId id="307" r:id="rId6"/>
    <p:sldId id="286" r:id="rId7"/>
    <p:sldId id="291" r:id="rId8"/>
    <p:sldId id="313" r:id="rId9"/>
    <p:sldId id="304" r:id="rId10"/>
    <p:sldId id="319" r:id="rId11"/>
    <p:sldId id="301" r:id="rId12"/>
    <p:sldId id="312" r:id="rId13"/>
    <p:sldId id="287" r:id="rId14"/>
    <p:sldId id="314" r:id="rId15"/>
    <p:sldId id="315" r:id="rId16"/>
    <p:sldId id="323" r:id="rId17"/>
    <p:sldId id="316" r:id="rId18"/>
    <p:sldId id="317" r:id="rId19"/>
    <p:sldId id="320" r:id="rId20"/>
    <p:sldId id="318" r:id="rId21"/>
    <p:sldId id="32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0142E7-6B8E-4C79-A585-0DAA4D1F3DAA}">
          <p14:sldIdLst>
            <p14:sldId id="256"/>
            <p14:sldId id="257"/>
            <p14:sldId id="302"/>
            <p14:sldId id="272"/>
            <p14:sldId id="307"/>
            <p14:sldId id="286"/>
            <p14:sldId id="291"/>
            <p14:sldId id="313"/>
            <p14:sldId id="304"/>
            <p14:sldId id="319"/>
            <p14:sldId id="301"/>
            <p14:sldId id="312"/>
            <p14:sldId id="287"/>
            <p14:sldId id="314"/>
            <p14:sldId id="315"/>
            <p14:sldId id="323"/>
            <p14:sldId id="316"/>
            <p14:sldId id="317"/>
            <p14:sldId id="320"/>
            <p14:sldId id="318"/>
            <p14:sldId id="321"/>
          </p14:sldIdLst>
        </p14:section>
        <p14:section name="Раздел без заголовка" id="{A8965B37-E35E-496E-B0FB-55DB07137CC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D43"/>
    <a:srgbClr val="CC0000"/>
    <a:srgbClr val="FFCC00"/>
    <a:srgbClr val="006666"/>
    <a:srgbClr val="B80023"/>
    <a:srgbClr val="FF6600"/>
    <a:srgbClr val="A50021"/>
    <a:srgbClr val="FFCC66"/>
    <a:srgbClr val="663300"/>
    <a:srgbClr val="00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858" autoAdjust="0"/>
  </p:normalViewPr>
  <p:slideViewPr>
    <p:cSldViewPr>
      <p:cViewPr>
        <p:scale>
          <a:sx n="90" d="100"/>
          <a:sy n="90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'a01'!$B$17:$B$20</c:f>
              <c:strCache>
                <c:ptCount val="4"/>
                <c:pt idx="0">
                  <c:v>Тонкая подкладка</c:v>
                </c:pt>
                <c:pt idx="1">
                  <c:v>Высокая цена</c:v>
                </c:pt>
                <c:pt idx="2">
                  <c:v>Покупки через Интернет</c:v>
                </c:pt>
                <c:pt idx="3">
                  <c:v>Негативный опыт</c:v>
                </c:pt>
              </c:strCache>
            </c:strRef>
          </c:cat>
          <c:val>
            <c:numRef>
              <c:f>'a01'!$C$17:$C$20</c:f>
              <c:numCache>
                <c:formatCode>General</c:formatCode>
                <c:ptCount val="4"/>
                <c:pt idx="0">
                  <c:v>34</c:v>
                </c:pt>
                <c:pt idx="1">
                  <c:v>45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85652021570251"/>
          <c:y val="0.20941236512102654"/>
          <c:w val="0.33086323741806467"/>
          <c:h val="0.5811752697579469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4E00-564B-4116-AC79-96B6A1309C27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C09B-3C7A-4515-AB38-E0C43B1E9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9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7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Графики сделать </a:t>
            </a:r>
            <a:r>
              <a:rPr lang="ru-RU" dirty="0" err="1" smtClean="0"/>
              <a:t>поярче</a:t>
            </a:r>
            <a:r>
              <a:rPr lang="ru-RU" dirty="0" smtClean="0"/>
              <a:t> + покрасить</a:t>
            </a:r>
            <a:r>
              <a:rPr lang="ru-RU" baseline="0" dirty="0" smtClean="0"/>
              <a:t> «пирог» в цвета </a:t>
            </a:r>
            <a:r>
              <a:rPr lang="ru-RU" baseline="0" dirty="0" err="1" smtClean="0"/>
              <a:t>презы</a:t>
            </a:r>
            <a:r>
              <a:rPr lang="ru-RU" baseline="0" dirty="0" smtClean="0"/>
              <a:t> – синий, зеленый, серый + фиолетовый график тоже (динамика)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Графики можно стягивать и</a:t>
            </a:r>
            <a:r>
              <a:rPr lang="ru-RU" baseline="0" dirty="0" smtClean="0"/>
              <a:t> растягивать + менять дизайн и макет. Покрасьте фиолетовый график в цвета </a:t>
            </a:r>
            <a:r>
              <a:rPr lang="en-US" baseline="0" dirty="0" smtClean="0"/>
              <a:t>M-</a:t>
            </a:r>
            <a:r>
              <a:rPr lang="ru-RU" baseline="0" dirty="0" smtClean="0"/>
              <a:t>Лайнер. Можно разбить на 2 слайда, если не влезет.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2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5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1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Референс</a:t>
            </a:r>
            <a:r>
              <a:rPr lang="ru-RU" baseline="0" dirty="0" smtClean="0"/>
              <a:t> можно оформить как отдельный лист – наложением на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9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9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8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удалить фотки и сделать картинки одинаковой яркости. Слова «гость» на левой картинке наносим</a:t>
            </a:r>
            <a:r>
              <a:rPr lang="ru-RU" baseline="0" dirty="0" smtClean="0"/>
              <a:t> на зайцев.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9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Маркеры</a:t>
            </a:r>
            <a:r>
              <a:rPr lang="ru-RU" baseline="0" dirty="0" smtClean="0"/>
              <a:t> с цифрами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09B-3C7A-4515-AB38-E0C43B1E96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7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EE111-C9A0-451E-B385-C8FA4DDACB4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B33-CB8C-4F95-8904-58D9C3478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gi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png"/><Relationship Id="rId5" Type="http://schemas.openxmlformats.org/officeDocument/2006/relationships/image" Target="../media/image23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844817" y="3576956"/>
            <a:ext cx="998991" cy="5389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7494" y="3584118"/>
            <a:ext cx="981103" cy="53898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7312" y="1610229"/>
            <a:ext cx="2520280" cy="100811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2039" y="1610229"/>
            <a:ext cx="2060401" cy="100811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628800"/>
            <a:ext cx="2376263" cy="100811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Подбор площадок для работы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7015" y="1772816"/>
            <a:ext cx="2631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Упоминание категории.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Wobot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016" y="1844824"/>
            <a:ext cx="235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Упоминание бренда.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Wobot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3485" y="1772816"/>
            <a:ext cx="194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Топ релевантных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ЦА площадок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878400" y="1916832"/>
            <a:ext cx="397456" cy="403435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5940152" y="1890488"/>
            <a:ext cx="397456" cy="403435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49408" y="3478830"/>
            <a:ext cx="2088232" cy="91403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942641" y="3779748"/>
            <a:ext cx="130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Новая тема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3645024"/>
            <a:ext cx="95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Негатив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817" y="364502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Позитив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466" y="514790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Перекрытие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051720" y="5013176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Поддержка </a:t>
            </a:r>
          </a:p>
          <a:p>
            <a:pPr algn="ctr"/>
            <a:r>
              <a:rPr lang="ru-RU" dirty="0" smtClean="0"/>
              <a:t>и распространение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3491716"/>
            <a:ext cx="189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Интеграция бренда </a:t>
            </a:r>
          </a:p>
          <a:p>
            <a:pPr algn="ctr"/>
            <a:r>
              <a:rPr lang="ru-RU" dirty="0" smtClean="0"/>
              <a:t>в обсуждение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9551" y="5013176"/>
            <a:ext cx="1418850" cy="63605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74852" y="5002898"/>
            <a:ext cx="2056283" cy="64633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79912" y="3501008"/>
            <a:ext cx="1656184" cy="8918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9" y="2830312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05" y="2865361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8" y="4258047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63" y="4293096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yburtseva\Desktop\презентация\стрелка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0687">
            <a:off x="3159026" y="2497187"/>
            <a:ext cx="470878" cy="14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62" y="2830311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yburtseva\Desktop\презентация\стрелка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0687">
            <a:off x="5895329" y="2526131"/>
            <a:ext cx="470878" cy="14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34" y="2805779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3103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Поддержка базы аккаунтов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для работы с мнениями в сети.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Почему это важно?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136486"/>
            <a:ext cx="291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Вечный гость на площадке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144726"/>
            <a:ext cx="393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Влиятельный советчик из ЦА бренда</a:t>
            </a:r>
            <a:endParaRPr lang="ru-RU" i="1" dirty="0"/>
          </a:p>
        </p:txBody>
      </p:sp>
      <p:pic>
        <p:nvPicPr>
          <p:cNvPr id="5122" name="Picture 2" descr="C:\Users\yburtseva\Desktop\презентация\рука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732040" cy="42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yburtseva\Desktop\презентация\рука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135"/>
            <a:ext cx="4786864" cy="50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yburtseva\Desktop\презентация\Voodoo-D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3068">
            <a:off x="646883" y="988580"/>
            <a:ext cx="3832637" cy="52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MATRIX\MLiner\DESIGN\M-Liner_firm style\элементы\лист голуб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2860" y="3104467"/>
            <a:ext cx="1558511" cy="41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10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Как определить конкурента? Признаки некачественной работы агента влияния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56559" y="1102063"/>
            <a:ext cx="43204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Отсутствие заполненных пунктов профиля, актуальных для форума или </a:t>
            </a:r>
            <a:r>
              <a:rPr lang="ru-RU" sz="1400" dirty="0" err="1" smtClean="0"/>
              <a:t>соцсети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Отсутствие личных фото в </a:t>
            </a:r>
            <a:r>
              <a:rPr lang="ru-RU" sz="1400" dirty="0" err="1" smtClean="0"/>
              <a:t>соцсети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Все фото аккаунта загружены в один день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Слишком простое или несуществующее имя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Исключительно </a:t>
            </a:r>
            <a:r>
              <a:rPr lang="ru-RU" sz="1400" dirty="0" err="1" smtClean="0"/>
              <a:t>брендированный</a:t>
            </a:r>
            <a:r>
              <a:rPr lang="ru-RU" sz="1400" dirty="0" smtClean="0"/>
              <a:t> контент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Низкий рейтинг</a:t>
            </a:r>
            <a:r>
              <a:rPr lang="en-US" sz="1400" dirty="0" smtClean="0"/>
              <a:t>/</a:t>
            </a:r>
            <a:r>
              <a:rPr lang="ru-RU" sz="1400" dirty="0" smtClean="0"/>
              <a:t>активность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Отсутствие друзей в </a:t>
            </a:r>
            <a:r>
              <a:rPr lang="ru-RU" sz="1400" dirty="0" err="1" smtClean="0"/>
              <a:t>соцсети</a:t>
            </a:r>
            <a:endParaRPr lang="ru-RU" sz="1400" dirty="0" smtClean="0"/>
          </a:p>
          <a:p>
            <a:r>
              <a:rPr lang="ru-RU" sz="1400" dirty="0" smtClean="0"/>
              <a:t>Непоследовательность в подаче личной информации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71758" y="4497823"/>
            <a:ext cx="3815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БАН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Публичное разоблачение модератором или пользователем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</a:rPr>
              <a:t>Публикации </a:t>
            </a:r>
            <a:r>
              <a:rPr lang="ru-RU" sz="1600" b="1" dirty="0">
                <a:solidFill>
                  <a:schemeClr val="bg1"/>
                </a:solidFill>
              </a:rPr>
              <a:t>аккаунта не вызывают доверия </a:t>
            </a:r>
            <a:r>
              <a:rPr lang="ru-RU" sz="1600" b="1" dirty="0" smtClean="0">
                <a:solidFill>
                  <a:schemeClr val="bg1"/>
                </a:solidFill>
              </a:rPr>
              <a:t>пользователей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Users\yburtseva\Desktop\презентация\стрелка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26" y="3809479"/>
            <a:ext cx="126047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1210548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604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8167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72" y="2344713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3389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498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4147"/>
            <a:ext cx="88587" cy="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Качество аккаунта. Общий вид.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2409" r="48752" b="32031"/>
          <a:stretch/>
        </p:blipFill>
        <p:spPr bwMode="auto">
          <a:xfrm>
            <a:off x="493122" y="1268760"/>
            <a:ext cx="3718520" cy="2874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3" descr="http://www.foto-ha.narod.ru/images/vkontak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7" y="1253286"/>
            <a:ext cx="4032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10836" r="30381" b="59027"/>
          <a:stretch/>
        </p:blipFill>
        <p:spPr bwMode="auto">
          <a:xfrm>
            <a:off x="433219" y="4179263"/>
            <a:ext cx="3780139" cy="1340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03837" y="4080006"/>
            <a:ext cx="301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?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23" name="Picture 7" descr="http://paidtobeonfacebook.it/wp-content/uploads/2012/01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7" y="4180910"/>
            <a:ext cx="415800" cy="4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1416" y="764704"/>
            <a:ext cx="1554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Типичный агент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786190"/>
            <a:ext cx="3757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Прокачанный агент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живой пользователь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739662" y="1186544"/>
            <a:ext cx="4008802" cy="4474704"/>
            <a:chOff x="574846" y="1116396"/>
            <a:chExt cx="4710934" cy="5429347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74846" y="1116396"/>
              <a:ext cx="4535140" cy="5264932"/>
              <a:chOff x="568152" y="1188404"/>
              <a:chExt cx="3960440" cy="459775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" name="Рисунок 31"/>
              <p:cNvPicPr/>
              <p:nvPr/>
            </p:nvPicPr>
            <p:blipFill rotWithShape="1">
              <a:blip r:embed="rId7"/>
              <a:srcRect l="33173" t="5413" r="25000" b="8261"/>
              <a:stretch/>
            </p:blipFill>
            <p:spPr bwMode="auto">
              <a:xfrm>
                <a:off x="568152" y="1188404"/>
                <a:ext cx="3960440" cy="459775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3" name="Овал 32"/>
              <p:cNvSpPr/>
              <p:nvPr/>
            </p:nvSpPr>
            <p:spPr bwMode="auto">
              <a:xfrm>
                <a:off x="568152" y="4407732"/>
                <a:ext cx="1339552" cy="36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 bwMode="auto">
              <a:xfrm>
                <a:off x="1835696" y="1628800"/>
                <a:ext cx="1339552" cy="36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 bwMode="auto">
              <a:xfrm>
                <a:off x="1791508" y="2564904"/>
                <a:ext cx="2737084" cy="79208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4248311"/>
                <a:ext cx="1371600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072" r="726" b="1"/>
            <a:stretch/>
          </p:blipFill>
          <p:spPr bwMode="auto">
            <a:xfrm>
              <a:off x="4009243" y="3817398"/>
              <a:ext cx="1276537" cy="272834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880" y="5067520"/>
              <a:ext cx="1358900" cy="961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25" y="1170989"/>
            <a:ext cx="4016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616" y="5970766"/>
            <a:ext cx="6956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Пустой профиль является самым явным признаком агента влияния</a:t>
            </a:r>
            <a:endParaRPr lang="ru-RU" sz="1600" dirty="0"/>
          </a:p>
        </p:txBody>
      </p:sp>
      <p:pic>
        <p:nvPicPr>
          <p:cNvPr id="15363" name="Picture 3" descr="C:\Users\yburtseva\Desktop\презентация\З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1" y="1433397"/>
            <a:ext cx="127317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yburtseva\Desktop\презентация\З-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77" y="2169381"/>
            <a:ext cx="1728495" cy="5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yburtseva\Desktop\презентация\З-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18" y="2722641"/>
            <a:ext cx="2505075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yburtseva\Desktop\презентация\З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0910"/>
            <a:ext cx="843798" cy="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yburtseva\Desktop\презентация\З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0" y="4965149"/>
            <a:ext cx="610794" cy="4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5292" r="40190" b="21995"/>
          <a:stretch/>
        </p:blipFill>
        <p:spPr bwMode="auto">
          <a:xfrm>
            <a:off x="251520" y="1205658"/>
            <a:ext cx="4680520" cy="337547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10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Поведение типичного агента на форуме. Примеры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5388" r="40000" b="4339"/>
          <a:stretch/>
        </p:blipFill>
        <p:spPr bwMode="auto">
          <a:xfrm>
            <a:off x="4229844" y="1484784"/>
            <a:ext cx="4746319" cy="42675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68797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Исключительно хвалебный отзыв. Недостатков </a:t>
            </a:r>
            <a:r>
              <a:rPr lang="ru-RU" dirty="0" smtClean="0"/>
              <a:t>продукта нет</a:t>
            </a:r>
            <a:r>
              <a:rPr lang="ru-RU" dirty="0" smtClean="0"/>
              <a:t>, либо </a:t>
            </a:r>
            <a:r>
              <a:rPr lang="ru-RU" dirty="0" smtClean="0"/>
              <a:t>они не </a:t>
            </a:r>
            <a:r>
              <a:rPr lang="ru-RU" dirty="0" smtClean="0"/>
              <a:t>значительны.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Детальное знание преимуществ бренда и специфики категории</a:t>
            </a:r>
          </a:p>
        </p:txBody>
      </p:sp>
      <p:pic>
        <p:nvPicPr>
          <p:cNvPr id="6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666" y="4764483"/>
            <a:ext cx="160595" cy="1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068" y="5597540"/>
            <a:ext cx="160595" cy="1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3103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Поведение типичного агента на форуме. Примеры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5387" r="42667" b="3831"/>
          <a:stretch/>
        </p:blipFill>
        <p:spPr bwMode="auto">
          <a:xfrm>
            <a:off x="338673" y="1105354"/>
            <a:ext cx="4536504" cy="419585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5090" r="43523" b="3482"/>
          <a:stretch/>
        </p:blipFill>
        <p:spPr bwMode="auto">
          <a:xfrm>
            <a:off x="4283968" y="1465875"/>
            <a:ext cx="4472190" cy="432018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177" y="5325015"/>
            <a:ext cx="3692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Выраженная реакция на негатив, яростное </a:t>
            </a:r>
            <a:r>
              <a:rPr lang="ru-RU" dirty="0" smtClean="0"/>
              <a:t>отстаивание </a:t>
            </a:r>
            <a:r>
              <a:rPr lang="ru-RU" dirty="0"/>
              <a:t>позиций </a:t>
            </a:r>
            <a:r>
              <a:rPr lang="ru-RU" dirty="0" smtClean="0"/>
              <a:t>бренда до конца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Наличие «подружек» на форуме</a:t>
            </a:r>
            <a:endParaRPr lang="ru-RU" dirty="0"/>
          </a:p>
        </p:txBody>
      </p:sp>
      <p:pic>
        <p:nvPicPr>
          <p:cNvPr id="6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187" y="5445224"/>
            <a:ext cx="160595" cy="1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MATRIX\MLiner\DESIGN\M-Liner_firm style\элементы\магнит большой_голуб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701" y="6237312"/>
            <a:ext cx="160595" cy="1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Агенты влияния </a:t>
            </a:r>
            <a:r>
              <a:rPr lang="en-US" sz="2400" b="1" dirty="0" err="1" smtClean="0">
                <a:solidFill>
                  <a:srgbClr val="00B0F0"/>
                </a:solidFill>
              </a:rPr>
              <a:t>Mliner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509" y="1124744"/>
            <a:ext cx="757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7000 качественных аккаунтов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 всех русскоязычных социальных сетях, на форумах и в блогах.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844824"/>
            <a:ext cx="757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 рейтинг аккаунтов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регулярная поддержка и обновления материалов профиля командой профессионалов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879" y="3861048"/>
            <a:ext cx="757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Картотека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хранение истории каждого аккаунта, возможность выбрать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виртуального пользователя, максимально приближенного к ЦА бренда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871" y="2564904"/>
            <a:ext cx="757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существования базы аккаунтов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лет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8879" y="4653136"/>
            <a:ext cx="757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Регулярные тренинги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обучение сотрудников с учетом последних изменений в структуре и инструментарии социальных медиа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2613" y="5445224"/>
            <a:ext cx="757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Широкая сеть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freelance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сотрудников по всей России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8878" y="3140968"/>
            <a:ext cx="757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Актуальные типажи персонажей,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созданные специально для тех сфер, где они востребованы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11" descr="C:\Users\yburtseva\Desktop\презентация\булеты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3" y="2379036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:\Users\yburtseva\Desktop\презентация\булеты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9" y="3027108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yburtseva\Desktop\презентация\булеты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3" y="3789040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yburtseva\Desktop\презентация\булеты\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" y="4509120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C:\Users\yburtseva\Desktop\презентация\булеты\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7" y="5229739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C:\Users\yburtseva\Desktop\презентация\булеты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8" y="1052736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yburtseva\Desktop\презентация\булеты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2" y="1700808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"/>
          <a:stretch/>
        </p:blipFill>
        <p:spPr bwMode="auto">
          <a:xfrm>
            <a:off x="4139952" y="3307965"/>
            <a:ext cx="4513044" cy="22812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 descr="http://rabota.mail.ru/employer-tab-picture-resized/000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49598"/>
            <a:ext cx="567284" cy="2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3005" y="1124744"/>
            <a:ext cx="393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Количество постов </a:t>
            </a:r>
            <a:r>
              <a:rPr lang="ru-RU" sz="1400" dirty="0" smtClean="0"/>
              <a:t>агентов влияния </a:t>
            </a:r>
          </a:p>
          <a:p>
            <a:r>
              <a:rPr lang="ru-RU" sz="1400" dirty="0" smtClean="0"/>
              <a:t>и общее количество упоминаний в сети. 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2" y="2349797"/>
            <a:ext cx="339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Тональность</a:t>
            </a:r>
            <a:r>
              <a:rPr lang="ru-RU" sz="1400" dirty="0" smtClean="0"/>
              <a:t> комментариев на охваченных ресурсах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99592" y="2996952"/>
            <a:ext cx="339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Портрет аудитории </a:t>
            </a:r>
            <a:r>
              <a:rPr lang="ru-RU" sz="1400" dirty="0" smtClean="0"/>
              <a:t>– пол, возраст, география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95177" y="3625860"/>
            <a:ext cx="339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Вовлеченность </a:t>
            </a:r>
            <a:r>
              <a:rPr lang="ru-RU" sz="1400" dirty="0" smtClean="0"/>
              <a:t>– количество </a:t>
            </a:r>
            <a:r>
              <a:rPr lang="en-US" sz="1400" dirty="0" smtClean="0"/>
              <a:t>like</a:t>
            </a:r>
            <a:r>
              <a:rPr lang="ru-RU" sz="1400" dirty="0" smtClean="0"/>
              <a:t>, </a:t>
            </a:r>
            <a:r>
              <a:rPr lang="en-US" sz="1400" dirty="0" smtClean="0"/>
              <a:t>share</a:t>
            </a:r>
            <a:r>
              <a:rPr lang="ru-RU" sz="1400" dirty="0" smtClean="0"/>
              <a:t>, комментариев</a:t>
            </a:r>
            <a:endParaRPr lang="ru-RU" sz="14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020272" y="2925861"/>
            <a:ext cx="0" cy="96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http://rabota.mail.ru/employer-tab-picture-resized/000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98" y="1853023"/>
            <a:ext cx="567284" cy="2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899592" y="1780849"/>
            <a:ext cx="2149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Охват </a:t>
            </a:r>
            <a:r>
              <a:rPr lang="ru-RU" sz="1400" dirty="0" smtClean="0"/>
              <a:t>основных </a:t>
            </a:r>
            <a:r>
              <a:rPr lang="ru-RU" sz="1400" dirty="0"/>
              <a:t>ресурсов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8989" y="4293096"/>
            <a:ext cx="339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Тематика</a:t>
            </a:r>
            <a:r>
              <a:rPr lang="ru-RU" sz="1400" dirty="0" smtClean="0"/>
              <a:t> </a:t>
            </a:r>
            <a:r>
              <a:rPr lang="ru-RU" sz="1400" b="1" dirty="0" smtClean="0"/>
              <a:t>дискуссий</a:t>
            </a:r>
            <a:r>
              <a:rPr lang="ru-RU" sz="1400" dirty="0" smtClean="0"/>
              <a:t> о бренде 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4818018"/>
            <a:ext cx="2870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Причины </a:t>
            </a:r>
            <a:r>
              <a:rPr lang="ru-RU" sz="1400" b="1" dirty="0" smtClean="0"/>
              <a:t>негатива </a:t>
            </a:r>
            <a:r>
              <a:rPr lang="ru-RU" sz="1400" dirty="0" smtClean="0"/>
              <a:t>о бренде в сети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63005" y="6080021"/>
            <a:ext cx="3534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Топы</a:t>
            </a:r>
            <a:r>
              <a:rPr lang="ru-RU" sz="1400" dirty="0" smtClean="0"/>
              <a:t> лучших постов и влиятельных авторов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99592" y="5411083"/>
            <a:ext cx="339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Методы работы </a:t>
            </a:r>
            <a:r>
              <a:rPr lang="ru-RU" sz="1400" dirty="0" smtClean="0"/>
              <a:t>с негативом. </a:t>
            </a:r>
          </a:p>
          <a:p>
            <a:r>
              <a:rPr lang="ru-RU" sz="1400" dirty="0" smtClean="0"/>
              <a:t>Топ примеров по тематикам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Контроль РК. </a:t>
            </a:r>
            <a:r>
              <a:rPr lang="en-US" sz="2400" b="1" dirty="0" err="1" smtClean="0">
                <a:solidFill>
                  <a:srgbClr val="00B0F0"/>
                </a:solidFill>
              </a:rPr>
              <a:t>Wobot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-45955" y="429309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C:\Users\yburtseva\Desktop\презентация\P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9" y="3573016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yburtseva\Desktop\презентация\P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6" y="5373216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yburtseva\Desktop\презентация\P_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8" y="4725144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yburtseva\Desktop\презентация\P_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2" y="4149080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yburtseva\Desktop\презентация\P_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yburtseva\Desktop\презентация\P_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884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yburtseva\Desktop\презентация\P_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948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yburtseva\Desktop\презентация\P_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5" y="2924944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yburtseva\Desktop\презентация\Pict_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5" y="1150976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yburtseva\Desktop\презентация\диограмма_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4072"/>
            <a:ext cx="4513044" cy="12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4399" y="3535007"/>
            <a:ext cx="300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2168 постов </a:t>
            </a:r>
            <a:r>
              <a:rPr lang="ru-RU" sz="1400" dirty="0" smtClean="0"/>
              <a:t>агентов влияния </a:t>
            </a:r>
          </a:p>
          <a:p>
            <a:r>
              <a:rPr lang="ru-RU" sz="1400" dirty="0" smtClean="0"/>
              <a:t>за 2011-2012 гг.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059" y="4226270"/>
            <a:ext cx="296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Потенциал охвата – </a:t>
            </a:r>
            <a:r>
              <a:rPr lang="ru-RU" sz="1400" b="1" dirty="0" smtClean="0"/>
              <a:t>2 700 000 уникальных посетителей</a:t>
            </a:r>
            <a:endParaRPr lang="ru-RU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3676" y="90872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Продолжительность РК: </a:t>
            </a:r>
            <a:r>
              <a:rPr lang="ru-RU" sz="1400" dirty="0" smtClean="0"/>
              <a:t>4 </a:t>
            </a:r>
            <a:r>
              <a:rPr lang="ru-RU" sz="1400" dirty="0" err="1" smtClean="0"/>
              <a:t>флайта</a:t>
            </a:r>
            <a:r>
              <a:rPr lang="ru-RU" sz="1400" dirty="0" smtClean="0"/>
              <a:t> по 2,5 месяца за 2 года</a:t>
            </a:r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smtClean="0"/>
              <a:t>Задачи РК: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Качественное увеличение знания бренда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Формирование отношения к бренду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Нейтрализация негатива конкурентов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Пример РК с агентами влияния. </a:t>
            </a:r>
            <a:r>
              <a:rPr lang="en-US" sz="2400" b="1" dirty="0" smtClean="0">
                <a:solidFill>
                  <a:srgbClr val="00B0F0"/>
                </a:solidFill>
              </a:rPr>
              <a:t>Daikin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pic>
        <p:nvPicPr>
          <p:cNvPr id="17" name="Picture 19" descr="C:\Users\yburtseva\Desktop\презентация\P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2" y="4196504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C:\Users\yburtseva\Desktop\презентация\Pict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9" y="3567596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yburtseva\Desktop\презентация\диограмма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39379"/>
            <a:ext cx="4536504" cy="13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5157192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60032" y="5085184"/>
            <a:ext cx="148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</a:t>
            </a:r>
            <a:r>
              <a:rPr lang="ru-RU" sz="1000" dirty="0" smtClean="0"/>
              <a:t>ол-во положительных</a:t>
            </a:r>
          </a:p>
          <a:p>
            <a:r>
              <a:rPr lang="ru-RU" sz="1000" dirty="0" smtClean="0"/>
              <a:t>комментариев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644687" y="5165576"/>
            <a:ext cx="144016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76256" y="5085184"/>
            <a:ext cx="148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</a:t>
            </a:r>
            <a:r>
              <a:rPr lang="ru-RU" sz="1000" dirty="0" smtClean="0"/>
              <a:t>ол-во нейтральных</a:t>
            </a:r>
          </a:p>
          <a:p>
            <a:r>
              <a:rPr lang="ru-RU" sz="1000" dirty="0" smtClean="0"/>
              <a:t>комментариев</a:t>
            </a:r>
            <a:endParaRPr lang="ru-RU" sz="1000" dirty="0"/>
          </a:p>
        </p:txBody>
      </p:sp>
      <p:pic>
        <p:nvPicPr>
          <p:cNvPr id="12292" name="Picture 4" descr="C:\Users\yburtseva\Desktop\презентация\диограмма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28" y="3572490"/>
            <a:ext cx="382111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5011" y="1701038"/>
            <a:ext cx="2598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833 положительных, </a:t>
            </a:r>
          </a:p>
          <a:p>
            <a:r>
              <a:rPr lang="ru-RU" sz="1400" b="1" dirty="0" smtClean="0"/>
              <a:t>1068 нейтральных, 267 негативных </a:t>
            </a:r>
            <a:r>
              <a:rPr lang="ru-RU" sz="1400" dirty="0" smtClean="0"/>
              <a:t>комментариев перекрыто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65011" y="2906941"/>
            <a:ext cx="2742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1091</a:t>
            </a:r>
            <a:r>
              <a:rPr lang="ru-RU" sz="1400" dirty="0" smtClean="0"/>
              <a:t> пользовательский </a:t>
            </a:r>
            <a:r>
              <a:rPr lang="ru-RU" sz="1400" b="1" dirty="0" smtClean="0"/>
              <a:t>комментарий</a:t>
            </a:r>
            <a:r>
              <a:rPr lang="ru-RU" sz="1400" dirty="0" smtClean="0"/>
              <a:t> к постам агентов влияния в </a:t>
            </a:r>
            <a:r>
              <a:rPr lang="en-US" sz="1400" dirty="0" smtClean="0"/>
              <a:t>LJ</a:t>
            </a:r>
            <a:r>
              <a:rPr lang="ru-RU" sz="1400" dirty="0" smtClean="0"/>
              <a:t>, </a:t>
            </a:r>
            <a:r>
              <a:rPr lang="ru-RU" sz="1400" b="1" dirty="0" smtClean="0"/>
              <a:t>571 </a:t>
            </a:r>
            <a:r>
              <a:rPr lang="en-US" sz="1400" b="1" dirty="0" smtClean="0"/>
              <a:t>like </a:t>
            </a:r>
            <a:r>
              <a:rPr lang="en-US" sz="1400" dirty="0" smtClean="0"/>
              <a:t>VK</a:t>
            </a:r>
            <a:r>
              <a:rPr lang="ru-RU" sz="1400" dirty="0" smtClean="0"/>
              <a:t> за 1 </a:t>
            </a:r>
            <a:r>
              <a:rPr lang="ru-RU" sz="1400" dirty="0" err="1" smtClean="0"/>
              <a:t>флайт</a:t>
            </a:r>
            <a:r>
              <a:rPr lang="ru-RU" sz="1400" dirty="0" smtClean="0"/>
              <a:t> 2012 года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65010" y="4202504"/>
            <a:ext cx="2598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Охваченная аудитория – преимущественно </a:t>
            </a:r>
          </a:p>
          <a:p>
            <a:r>
              <a:rPr lang="ru-RU" sz="1400" b="1" dirty="0" smtClean="0"/>
              <a:t>мужчины 21-38 лет</a:t>
            </a:r>
            <a:r>
              <a:rPr lang="ru-RU" sz="1400" dirty="0" smtClean="0"/>
              <a:t>, ЦА бренда</a:t>
            </a:r>
            <a:endParaRPr lang="ru-RU" sz="1400" dirty="0"/>
          </a:p>
        </p:txBody>
      </p:sp>
      <p:pic>
        <p:nvPicPr>
          <p:cNvPr id="11" name="Picture 14" descr="C:\Users\yburtseva\Desktop\презентация\P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0" y="2915652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C:\Users\yburtseva\Desktop\презентация\P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1" y="1749737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C:\Users\yburtseva\Desktop\презентация\P_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9" y="4270148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41720" y="4249243"/>
            <a:ext cx="144016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85736" y="4190891"/>
            <a:ext cx="1484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кондиционер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4237942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56176" y="4186839"/>
            <a:ext cx="1484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очиститель</a:t>
            </a:r>
            <a:endParaRPr lang="ru-RU" sz="1000" dirty="0"/>
          </a:p>
        </p:txBody>
      </p:sp>
      <p:pic>
        <p:nvPicPr>
          <p:cNvPr id="13314" name="Picture 2" descr="C:\Users\yburtseva\Desktop\презентация\диограмма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988840"/>
            <a:ext cx="5184575" cy="20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Пример РК с агентами влияния. </a:t>
            </a:r>
            <a:r>
              <a:rPr lang="en-US" sz="2400" b="1" dirty="0" smtClean="0">
                <a:solidFill>
                  <a:srgbClr val="00B0F0"/>
                </a:solidFill>
              </a:rPr>
              <a:t>Daikin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976" y="3366459"/>
            <a:ext cx="4043997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M-Liner DIGITAL</a:t>
            </a:r>
            <a:endParaRPr lang="ru-RU" sz="2800" b="1" dirty="0" smtClean="0">
              <a:solidFill>
                <a:schemeClr val="accent1"/>
              </a:solidFill>
              <a:latin typeface="+mj-lt"/>
            </a:endParaRPr>
          </a:p>
          <a:p>
            <a:pPr algn="r">
              <a:lnSpc>
                <a:spcPct val="80000"/>
              </a:lnSpc>
            </a:pPr>
            <a:endParaRPr lang="ru-RU" sz="2800" b="1" dirty="0">
              <a:solidFill>
                <a:schemeClr val="accent1"/>
              </a:solidFill>
              <a:latin typeface="+mj-lt"/>
            </a:endParaRPr>
          </a:p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Работа с мнениями о бренде в сети</a:t>
            </a:r>
          </a:p>
          <a:p>
            <a:pPr algn="r">
              <a:lnSpc>
                <a:spcPct val="80000"/>
              </a:lnSpc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Докладчики:</a:t>
            </a: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Шишкина Софья, </a:t>
            </a:r>
          </a:p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digital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креативный директор</a:t>
            </a: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Степан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Вяльцев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руководитель проектов</a:t>
            </a:r>
          </a:p>
        </p:txBody>
      </p:sp>
      <p:pic>
        <p:nvPicPr>
          <p:cNvPr id="6148" name="Picture 4" descr="C:\Users\yburtseva\Desktop\презентация\M-liner_Roll-up design (13-0264)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32"/>
            <a:ext cx="2329706" cy="59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407E-5457-483B-A524-3D7FDC36AA5F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884320"/>
              </p:ext>
            </p:extLst>
          </p:nvPr>
        </p:nvGraphicFramePr>
        <p:xfrm>
          <a:off x="4592237" y="3514664"/>
          <a:ext cx="4176464" cy="246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433" y="3064114"/>
            <a:ext cx="300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510 постов </a:t>
            </a:r>
            <a:r>
              <a:rPr lang="ru-RU" sz="1400" dirty="0" smtClean="0"/>
              <a:t>агентов влияния </a:t>
            </a:r>
          </a:p>
          <a:p>
            <a:r>
              <a:rPr lang="ru-RU" sz="1400" dirty="0" smtClean="0"/>
              <a:t>за 1 </a:t>
            </a:r>
            <a:r>
              <a:rPr lang="ru-RU" sz="1400" dirty="0" err="1" smtClean="0"/>
              <a:t>флайт</a:t>
            </a:r>
            <a:r>
              <a:rPr lang="ru-RU" sz="1400" dirty="0" smtClean="0"/>
              <a:t> 1,5 месяца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70107" y="3731350"/>
            <a:ext cx="300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Потенциал охвата – </a:t>
            </a:r>
            <a:r>
              <a:rPr lang="ru-RU" sz="1400" b="1" dirty="0" smtClean="0"/>
              <a:t>520 000 уникальных посетителей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2973" y="4379422"/>
            <a:ext cx="296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199 положительных, </a:t>
            </a:r>
          </a:p>
          <a:p>
            <a:r>
              <a:rPr lang="ru-RU" sz="1400" b="1" dirty="0" smtClean="0"/>
              <a:t>195 нейтральных, 116 негативных </a:t>
            </a:r>
            <a:r>
              <a:rPr lang="ru-RU" sz="1400" dirty="0" smtClean="0"/>
              <a:t>комментариев перекрыто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517151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Выявлены основные </a:t>
            </a:r>
            <a:r>
              <a:rPr lang="ru-RU" sz="1400" b="1" dirty="0" smtClean="0"/>
              <a:t>причины негатива</a:t>
            </a:r>
            <a:r>
              <a:rPr lang="ru-RU" sz="1400" dirty="0" smtClean="0"/>
              <a:t>, все </a:t>
            </a:r>
            <a:r>
              <a:rPr lang="ru-RU" sz="1400" b="1" dirty="0" smtClean="0"/>
              <a:t>отрицательные посты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в охваченных темах </a:t>
            </a:r>
            <a:r>
              <a:rPr lang="ru-RU" sz="1400" b="1" dirty="0" smtClean="0"/>
              <a:t>нейтрализованы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0384" y="6002704"/>
            <a:ext cx="411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Охваченная аудитория – преимущественно </a:t>
            </a:r>
          </a:p>
          <a:p>
            <a:r>
              <a:rPr lang="ru-RU" sz="1400" dirty="0" smtClean="0"/>
              <a:t>женщины </a:t>
            </a:r>
            <a:r>
              <a:rPr lang="ru-RU" sz="1400" b="1" dirty="0" smtClean="0"/>
              <a:t>20-38 лет</a:t>
            </a:r>
            <a:r>
              <a:rPr lang="ru-RU" sz="1400" dirty="0" smtClean="0"/>
              <a:t>, ЦА бренда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335" y="764704"/>
            <a:ext cx="4280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Продолжительность РК: </a:t>
            </a:r>
            <a:r>
              <a:rPr lang="ru-RU" sz="1400" dirty="0" smtClean="0"/>
              <a:t>1</a:t>
            </a:r>
            <a:r>
              <a:rPr lang="ru-RU" sz="1400" b="1" dirty="0" smtClean="0"/>
              <a:t> </a:t>
            </a:r>
            <a:r>
              <a:rPr lang="ru-RU" sz="1400" dirty="0" err="1" smtClean="0"/>
              <a:t>флайт</a:t>
            </a:r>
            <a:r>
              <a:rPr lang="ru-RU" sz="1400" dirty="0" smtClean="0"/>
              <a:t>  1,5 месяца</a:t>
            </a:r>
          </a:p>
          <a:p>
            <a:endParaRPr lang="ru-RU" sz="1400" b="1" dirty="0"/>
          </a:p>
          <a:p>
            <a:r>
              <a:rPr lang="ru-RU" sz="1400" b="1" dirty="0" smtClean="0"/>
              <a:t>Задачи РК: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Формирование отношения к бренду как к функциональной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и технологичной одежде для активных детей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Качественное увеличение знания бренда, образование ЦА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Нейтрализация негатива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Поддержка активности в сообществе </a:t>
            </a:r>
            <a:r>
              <a:rPr lang="en-US" sz="1400" dirty="0" err="1" smtClean="0"/>
              <a:t>Reima</a:t>
            </a:r>
            <a:endParaRPr lang="ru-RU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Пример РК с агентами влияния. </a:t>
            </a:r>
            <a:r>
              <a:rPr lang="en-US" sz="2400" b="1" dirty="0" err="1" smtClean="0">
                <a:solidFill>
                  <a:srgbClr val="00B0F0"/>
                </a:solidFill>
              </a:rPr>
              <a:t>Reima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pic>
        <p:nvPicPr>
          <p:cNvPr id="26" name="Picture 19" descr="C:\Users\yburtseva\Desktop\презентация\P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8" y="3800175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C:\Users\yburtseva\Desktop\презентация\P_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4" y="4500260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1" descr="C:\Users\yburtseva\Desktop\презентация\P_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8" y="6037204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C:\Users\yburtseva\Desktop\презентация\Pict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0" y="3098908"/>
            <a:ext cx="376547" cy="4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yburtseva\Desktop\презентация\P_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8" y="5231500"/>
            <a:ext cx="380159" cy="5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yburtseva\Desktop\презентация\диограмма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55" y="1514583"/>
            <a:ext cx="41449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24" y="1928232"/>
            <a:ext cx="5004703" cy="31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206" y="79780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Качественный агент </a:t>
            </a:r>
            <a:r>
              <a:rPr lang="ru-RU" sz="2400" b="1" dirty="0" smtClean="0">
                <a:solidFill>
                  <a:srgbClr val="00B0F0"/>
                </a:solidFill>
              </a:rPr>
              <a:t>влияния </a:t>
            </a:r>
            <a:r>
              <a:rPr lang="ru-RU" sz="2400" b="1" dirty="0" smtClean="0">
                <a:solidFill>
                  <a:srgbClr val="00B0F0"/>
                </a:solidFill>
              </a:rPr>
              <a:t>вашего </a:t>
            </a:r>
            <a:r>
              <a:rPr lang="ru-RU" sz="2400" b="1" dirty="0" smtClean="0">
                <a:solidFill>
                  <a:srgbClr val="00B0F0"/>
                </a:solidFill>
              </a:rPr>
              <a:t>бренда уже готов. </a:t>
            </a:r>
            <a:r>
              <a:rPr lang="ru-RU" sz="2400" b="1" dirty="0" smtClean="0">
                <a:solidFill>
                  <a:srgbClr val="00B0F0"/>
                </a:solidFill>
              </a:rPr>
              <a:t>Сделайте его живым!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525242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КГ М-Лайнер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115280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, Москва, ул. Ленинская Слобода, д.19, офис 201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Тел: +7 (495)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380-13-83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27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Роль рекомендации в процессе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принятия решения о покупке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4844370" y="852374"/>
            <a:ext cx="751403" cy="3312368"/>
          </a:xfrm>
          <a:prstGeom prst="rightBrace">
            <a:avLst>
              <a:gd name="adj1" fmla="val 8333"/>
              <a:gd name="adj2" fmla="val 4946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9209" r="13870" b="19420"/>
          <a:stretch/>
        </p:blipFill>
        <p:spPr bwMode="auto">
          <a:xfrm>
            <a:off x="4477312" y="764704"/>
            <a:ext cx="1485518" cy="1430238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1070" y="455499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Совет или рекомендация </a:t>
            </a:r>
            <a:r>
              <a:rPr lang="ru-RU" dirty="0" smtClean="0"/>
              <a:t>исключительно </a:t>
            </a:r>
            <a:r>
              <a:rPr lang="ru-RU" b="1" dirty="0" smtClean="0"/>
              <a:t>важны на заключительных этапах принятия решения о покупке</a:t>
            </a:r>
            <a:r>
              <a:rPr lang="ru-RU" dirty="0" smtClean="0"/>
              <a:t>, когда пользователь уже осведомлен о бренде, но не обладает достаточным знанием и не выделяет его из ряда конкурентов.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yburtseva\Desktop\презентация\Труб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0" y="2276872"/>
            <a:ext cx="735806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395743" y="2564904"/>
            <a:ext cx="3002700" cy="10801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670011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Только </a:t>
            </a:r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>
                <a:solidFill>
                  <a:schemeClr val="bg1"/>
                </a:solidFill>
              </a:rPr>
              <a:t>% </a:t>
            </a:r>
            <a:r>
              <a:rPr lang="ru-RU" sz="1600" dirty="0">
                <a:solidFill>
                  <a:schemeClr val="bg1"/>
                </a:solidFill>
              </a:rPr>
              <a:t>не интересуются мнением других при принятии решения о </a:t>
            </a:r>
            <a:r>
              <a:rPr lang="ru-RU" sz="1600" dirty="0" smtClean="0">
                <a:solidFill>
                  <a:schemeClr val="bg1"/>
                </a:solidFill>
              </a:rPr>
              <a:t>покупке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552" y="4221088"/>
            <a:ext cx="7858891" cy="584775"/>
          </a:xfrm>
          <a:prstGeom prst="roundRect">
            <a:avLst/>
          </a:prstGeom>
          <a:solidFill>
            <a:srgbClr val="A2D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273932"/>
            <a:ext cx="770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79% </a:t>
            </a:r>
            <a:r>
              <a:rPr lang="ru-RU" sz="1400" dirty="0">
                <a:solidFill>
                  <a:schemeClr val="bg1"/>
                </a:solidFill>
              </a:rPr>
              <a:t>пользователей обсуждают в социальных сетях характеристики каких-либо </a:t>
            </a:r>
            <a:r>
              <a:rPr lang="ru-RU" sz="1400" dirty="0" smtClean="0">
                <a:solidFill>
                  <a:schemeClr val="bg1"/>
                </a:solidFill>
              </a:rPr>
              <a:t>товаров/услуг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со </a:t>
            </a:r>
            <a:r>
              <a:rPr lang="ru-RU" sz="1400" dirty="0">
                <a:solidFill>
                  <a:schemeClr val="bg1"/>
                </a:solidFill>
              </a:rPr>
              <a:t>своими друзьями и </a:t>
            </a:r>
            <a:r>
              <a:rPr lang="ru-RU" sz="1400" dirty="0" smtClean="0">
                <a:solidFill>
                  <a:schemeClr val="bg1"/>
                </a:solidFill>
              </a:rPr>
              <a:t>знакомыми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4910680"/>
            <a:ext cx="3960440" cy="924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5840" y="5013176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Например, 16,8% </a:t>
            </a:r>
            <a:r>
              <a:rPr lang="ru-RU" sz="1400" dirty="0" smtClean="0">
                <a:solidFill>
                  <a:schemeClr val="bg1"/>
                </a:solidFill>
              </a:rPr>
              <a:t>россиян покупают медицинские препараты, полагаясь на советы знакомых, лишь 3% - по рекомендациям в СМИ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4910680"/>
            <a:ext cx="3600398" cy="924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994592"/>
            <a:ext cx="3632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65% </a:t>
            </a:r>
            <a:r>
              <a:rPr lang="ru-RU" sz="1400" dirty="0" smtClean="0">
                <a:solidFill>
                  <a:schemeClr val="bg1"/>
                </a:solidFill>
              </a:rPr>
              <a:t>покупателей читают </a:t>
            </a:r>
            <a:r>
              <a:rPr lang="ru-RU" sz="1400" dirty="0">
                <a:solidFill>
                  <a:schemeClr val="bg1"/>
                </a:solidFill>
              </a:rPr>
              <a:t>отзывы о товаре </a:t>
            </a:r>
            <a:r>
              <a:rPr lang="ru-RU" sz="1400" dirty="0" smtClean="0">
                <a:solidFill>
                  <a:schemeClr val="bg1"/>
                </a:solidFill>
              </a:rPr>
              <a:t>или </a:t>
            </a:r>
            <a:r>
              <a:rPr lang="ru-RU" sz="1400" dirty="0">
                <a:solidFill>
                  <a:schemeClr val="bg1"/>
                </a:solidFill>
              </a:rPr>
              <a:t>услуге непосредственно перед его/ее </a:t>
            </a:r>
            <a:r>
              <a:rPr lang="ru-RU" sz="1400" dirty="0" smtClean="0">
                <a:solidFill>
                  <a:schemeClr val="bg1"/>
                </a:solidFill>
              </a:rPr>
              <a:t>покупкой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86665" y="6512651"/>
            <a:ext cx="5858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Источники: данные исследований РБК и опроса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Pro-Vision Communications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8864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Невероятно, но факт…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Роль совета в процессе принятия решения о покупке</a:t>
            </a:r>
          </a:p>
        </p:txBody>
      </p:sp>
      <p:pic>
        <p:nvPicPr>
          <p:cNvPr id="7170" name="Picture 2" descr="C:\Users\yburtseva\Desktop\презентация\диограмма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6" y="1107430"/>
            <a:ext cx="4803776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395743" y="1344837"/>
            <a:ext cx="3002700" cy="10801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27790" y="1469398"/>
            <a:ext cx="313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45% </a:t>
            </a:r>
            <a:r>
              <a:rPr lang="ru-RU" sz="1600" dirty="0" smtClean="0">
                <a:solidFill>
                  <a:schemeClr val="bg1"/>
                </a:solidFill>
              </a:rPr>
              <a:t>молодежи делает покупку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результате совета друзей и знакомых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26808" r="43568" b="65587"/>
          <a:stretch/>
        </p:blipFill>
        <p:spPr bwMode="auto">
          <a:xfrm>
            <a:off x="795436" y="3841825"/>
            <a:ext cx="4306587" cy="62396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9979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5983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987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7991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999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60032" y="2645467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47864" y="3793765"/>
            <a:ext cx="720080" cy="72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3528" y="23103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Работа с репутацией бренда в сети.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Потенциал охвата и эффективность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875" y="458112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Ваши конкуренты – ваши друзья.</a:t>
            </a:r>
          </a:p>
          <a:p>
            <a:endParaRPr lang="ru-RU" sz="1600" dirty="0" smtClean="0"/>
          </a:p>
          <a:p>
            <a:r>
              <a:rPr lang="ru-RU" sz="1600" dirty="0" smtClean="0"/>
              <a:t>Благодаря тому, что работа с мнениями в социальных медиа может происходить </a:t>
            </a:r>
          </a:p>
          <a:p>
            <a:r>
              <a:rPr lang="ru-RU" sz="1600" dirty="0" smtClean="0"/>
              <a:t>в самом конце цепочки принятия решения о покупке, это позволяет проводить мощные охватные кампании и получать конечных потребителей уже популярной благодаря конкурентам категории. </a:t>
            </a:r>
          </a:p>
          <a:p>
            <a:r>
              <a:rPr lang="ru-RU" sz="1600" b="1" dirty="0" smtClean="0"/>
              <a:t>Важно успеть вовремя.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226" y="1197587"/>
            <a:ext cx="499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Потенциал охвата агентами влияния  </a:t>
            </a:r>
            <a:r>
              <a:rPr lang="ru-RU" sz="1600" dirty="0" smtClean="0"/>
              <a:t>- </a:t>
            </a:r>
          </a:p>
          <a:p>
            <a:r>
              <a:rPr lang="ru-RU" sz="1600" dirty="0" smtClean="0"/>
              <a:t>от 150 000 до 15 000 млн уник. посетителей в месяц.</a:t>
            </a:r>
            <a:endParaRPr lang="ru-RU" sz="1600" dirty="0"/>
          </a:p>
        </p:txBody>
      </p:sp>
      <p:sp>
        <p:nvSpPr>
          <p:cNvPr id="22" name="Овал 21"/>
          <p:cNvSpPr/>
          <p:nvPr/>
        </p:nvSpPr>
        <p:spPr>
          <a:xfrm>
            <a:off x="5228456" y="264831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yburtseva\Desktop\презентация\пакм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6" y="1912937"/>
            <a:ext cx="151765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yburtseva\Desktop\презентация\пакман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9199"/>
            <a:ext cx="298132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2" y="548680"/>
            <a:ext cx="69890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Агент влияния – кто он?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200" y="4293096"/>
            <a:ext cx="6856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Агент влияния </a:t>
            </a:r>
            <a:r>
              <a:rPr lang="ru-RU" dirty="0" smtClean="0"/>
              <a:t>– виртуальный персонаж из числа ЦА, генерирующий положительные комментарии о бренде.</a:t>
            </a:r>
          </a:p>
          <a:p>
            <a:endParaRPr lang="ru-RU" dirty="0"/>
          </a:p>
          <a:p>
            <a:r>
              <a:rPr lang="ru-RU" dirty="0" smtClean="0"/>
              <a:t>Создается и наполняется живым мотивированным пользователем для работы по темам брендов.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8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Задачи агентов влияния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2594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Отслеживание </a:t>
            </a:r>
            <a:r>
              <a:rPr lang="ru-RU" dirty="0"/>
              <a:t>и реакция на </a:t>
            </a:r>
            <a:r>
              <a:rPr lang="ru-RU" dirty="0" smtClean="0"/>
              <a:t>негатив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545799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Поддержка </a:t>
            </a:r>
            <a:r>
              <a:rPr lang="en-US" dirty="0" smtClean="0"/>
              <a:t>PR</a:t>
            </a:r>
            <a:r>
              <a:rPr lang="ru-RU" dirty="0" smtClean="0"/>
              <a:t>-статей, фото- и видеоматериалов </a:t>
            </a:r>
          </a:p>
          <a:p>
            <a:r>
              <a:rPr lang="ru-RU" dirty="0" smtClean="0"/>
              <a:t>в комментариях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184656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Генерация положительных комментариев </a:t>
            </a:r>
          </a:p>
          <a:p>
            <a:r>
              <a:rPr lang="ru-RU" dirty="0" smtClean="0"/>
              <a:t>в социальных медиа, информационный шум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26276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Отзывы </a:t>
            </a:r>
            <a:r>
              <a:rPr lang="ru-RU" dirty="0"/>
              <a:t>о продукте на </a:t>
            </a:r>
            <a:r>
              <a:rPr lang="ru-RU" dirty="0" err="1"/>
              <a:t>маркетах</a:t>
            </a:r>
            <a:r>
              <a:rPr lang="ru-RU" dirty="0"/>
              <a:t> и в </a:t>
            </a:r>
            <a:r>
              <a:rPr lang="ru-RU" dirty="0" smtClean="0"/>
              <a:t>каталогах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33477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Поддержка </a:t>
            </a:r>
            <a:r>
              <a:rPr lang="ru-RU" dirty="0"/>
              <a:t>активности в </a:t>
            </a:r>
            <a:r>
              <a:rPr lang="ru-RU" dirty="0" smtClean="0"/>
              <a:t>бренд-сообществах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40770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Посев видео</a:t>
            </a:r>
            <a:r>
              <a:rPr lang="en-US" dirty="0" smtClean="0"/>
              <a:t>/</a:t>
            </a:r>
            <a:r>
              <a:rPr lang="ru-RU" dirty="0" smtClean="0"/>
              <a:t>изображений</a:t>
            </a:r>
            <a:r>
              <a:rPr lang="en-US" dirty="0" smtClean="0"/>
              <a:t> </a:t>
            </a:r>
            <a:r>
              <a:rPr lang="ru-RU" dirty="0" smtClean="0"/>
              <a:t>в социальных медиа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8" y="479715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Поддержка и распространение постов </a:t>
            </a:r>
            <a:r>
              <a:rPr lang="ru-RU" dirty="0" err="1" smtClean="0"/>
              <a:t>блоггеров</a:t>
            </a:r>
            <a:endParaRPr lang="ru-RU" dirty="0" smtClean="0"/>
          </a:p>
        </p:txBody>
      </p:sp>
      <p:pic>
        <p:nvPicPr>
          <p:cNvPr id="4107" name="Picture 11" descr="C:\Users\yburtseva\Desktop\презентация\булеты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3" y="2467324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yburtseva\Desktop\презентация\булеты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9" y="3187404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yburtseva\Desktop\презентация\булеты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3" y="3878069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yburtseva\Desktop\презентация\булеты\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6" y="4567993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yburtseva\Desktop\презентация\булеты\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7" y="5229739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yburtseva\Desktop\презентация\булеты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8" y="1128096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yburtseva\Desktop\презентация\булеты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2" y="1789096"/>
            <a:ext cx="872859" cy="6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yburtseva\Desktop\презентация\рука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468131"/>
            <a:ext cx="4896544" cy="71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MATRIX\MLiner\DESIGN\M-Liner_firm style\элементы\лист голуб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1267" y="1424096"/>
            <a:ext cx="921925" cy="32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23528" y="23103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Стратегия работы с мнениями.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План действий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382696" y="1197876"/>
            <a:ext cx="8293760" cy="5471484"/>
            <a:chOff x="-19872" y="1197876"/>
            <a:chExt cx="8293760" cy="547148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4089" y="1197876"/>
              <a:ext cx="2888310" cy="819590"/>
              <a:chOff x="42091" y="3070084"/>
              <a:chExt cx="2888310" cy="81959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2978" y="3070084"/>
                <a:ext cx="284742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Социальные сети, блоги, форумы, каталоги. Автоматический </a:t>
                </a:r>
              </a:p>
              <a:p>
                <a:r>
                  <a:rPr lang="ru-RU" sz="1400" dirty="0" smtClean="0"/>
                  <a:t>мониторинг упоминаний</a:t>
                </a:r>
                <a:endParaRPr lang="ru-RU" sz="1400" dirty="0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2091" y="3070084"/>
                <a:ext cx="2849200" cy="81959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3089312" y="1197876"/>
              <a:ext cx="2814836" cy="819590"/>
              <a:chOff x="3125315" y="3070084"/>
              <a:chExt cx="2814836" cy="81959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97323" y="3122384"/>
                <a:ext cx="27428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Социальные сети, блоги, форумы, каталоги. Ручной мониторинг релевантных ТОП-50</a:t>
                </a:r>
                <a:endParaRPr lang="ru-RU" sz="1400" dirty="0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3125315" y="3070084"/>
                <a:ext cx="2814836" cy="81959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6124526" y="1197876"/>
              <a:ext cx="2149362" cy="819589"/>
              <a:chOff x="6178160" y="3043118"/>
              <a:chExt cx="2149362" cy="81958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239290" y="3131713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Бренд-сообщества. Ручной мониторинг</a:t>
                </a:r>
                <a:endParaRPr lang="ru-RU" sz="1400" dirty="0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6178160" y="3043118"/>
                <a:ext cx="1764195" cy="819589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937184" y="4211045"/>
              <a:ext cx="16239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Отзыв пользователя продукта</a:t>
              </a:r>
              <a:endParaRPr lang="ru-RU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49352" y="4202504"/>
              <a:ext cx="15121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Мнение, рекомендация «прохожего»</a:t>
              </a:r>
              <a:endParaRPr lang="ru-RU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40096" y="4248037"/>
              <a:ext cx="1389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Жалоба, недовольство</a:t>
              </a:r>
              <a:endParaRPr lang="ru-RU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60908" y="3581867"/>
              <a:ext cx="1512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Интернет-фольклор</a:t>
              </a:r>
              <a:endParaRPr lang="ru-RU" sz="1600" dirty="0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-16404" y="3674827"/>
              <a:ext cx="1953588" cy="86559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161521" y="4149080"/>
              <a:ext cx="1226154" cy="86559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3550840" y="4147579"/>
              <a:ext cx="1296144" cy="86559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012424" y="4149080"/>
              <a:ext cx="1266664" cy="86559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-16404" y="2626865"/>
              <a:ext cx="1967612" cy="65811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289112" y="4962654"/>
              <a:ext cx="64381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Различные типы мнений требуют разной реакции! Или не требуют.</a:t>
              </a: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6473688" y="2636912"/>
              <a:ext cx="1233141" cy="52274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89712" y="2716289"/>
              <a:ext cx="1512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err="1" smtClean="0"/>
                <a:t>Игнор</a:t>
              </a:r>
              <a:endParaRPr lang="ru-RU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088" y="2703750"/>
              <a:ext cx="1841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У</a:t>
              </a:r>
              <a:r>
                <a:rPr lang="ru-RU" sz="1400" dirty="0" smtClean="0"/>
                <a:t>точняющие вопросы от бренда или юзера</a:t>
              </a:r>
              <a:endParaRPr lang="ru-RU" sz="1400" dirty="0"/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6473688" y="3501008"/>
              <a:ext cx="1233141" cy="73914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9872" y="3770456"/>
              <a:ext cx="2101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Решение </a:t>
              </a:r>
            </a:p>
            <a:p>
              <a:r>
                <a:rPr lang="ru-RU" sz="1400" dirty="0" smtClean="0"/>
                <a:t>проблемы</a:t>
              </a:r>
              <a:r>
                <a:rPr lang="en-US" sz="1400" dirty="0" smtClean="0"/>
                <a:t>/</a:t>
              </a:r>
              <a:r>
                <a:rPr lang="ru-RU" sz="1400" dirty="0" smtClean="0"/>
                <a:t>извинения </a:t>
              </a:r>
            </a:p>
            <a:p>
              <a:r>
                <a:rPr lang="ru-RU" sz="1400" dirty="0" smtClean="0"/>
                <a:t>от бренда</a:t>
              </a:r>
              <a:endParaRPr lang="ru-RU" sz="1400" dirty="0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1505136" y="5877272"/>
              <a:ext cx="5544616" cy="792088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77144" y="5838363"/>
              <a:ext cx="55192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Оценка</a:t>
              </a:r>
              <a:r>
                <a:rPr lang="ru-RU" sz="1400" dirty="0" smtClean="0"/>
                <a:t> </a:t>
              </a:r>
              <a:r>
                <a:rPr lang="ru-RU" sz="1400" b="1" dirty="0" smtClean="0"/>
                <a:t>эффективности:</a:t>
              </a:r>
              <a:r>
                <a:rPr lang="ru-RU" sz="1400" dirty="0" smtClean="0"/>
                <a:t> охват, количество вовлеченных контактов, тональность дискуссий, динамика упоминаний в сети. </a:t>
              </a:r>
            </a:p>
            <a:p>
              <a:pPr algn="ctr"/>
              <a:r>
                <a:rPr lang="ru-RU" sz="1400" dirty="0" smtClean="0"/>
                <a:t>База лояльных пользователей</a:t>
              </a:r>
              <a:endParaRPr lang="ru-RU" sz="1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407" y="2715362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Классификация мнений: тональность, тематика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5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045" y="3515569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17" y="3515569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89" y="3525859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6295">
            <a:off x="2472489" y="3410234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1112" y="2724094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1404">
            <a:off x="6249791" y="3351856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5305" y="2724812"/>
            <a:ext cx="438979" cy="5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520">
            <a:off x="2688618" y="2023841"/>
            <a:ext cx="512259" cy="6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522310" cy="57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\\MATRIX\MLiner\DESIGN\M-Liner_firm style\элементы\стрелка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391">
            <a:off x="6181175" y="2086445"/>
            <a:ext cx="551017" cy="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yburtseva\Desktop\презентация\стрелка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61" y="5294313"/>
            <a:ext cx="1260475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103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Автоматический мониторинг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упоминаний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о бренде. </a:t>
            </a:r>
            <a:r>
              <a:rPr lang="en-US" sz="2400" b="1" dirty="0" err="1" smtClean="0">
                <a:solidFill>
                  <a:srgbClr val="00B0F0"/>
                </a:solidFill>
              </a:rPr>
              <a:t>Wobot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295" y="1375608"/>
            <a:ext cx="810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мониторинг упоминаний — индустриальная практика, позволяющая: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1852" y="4797152"/>
            <a:ext cx="1921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Оценить репутацию бренда в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797152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Разработать  качественную </a:t>
            </a:r>
            <a:r>
              <a:rPr lang="ru-RU" dirty="0"/>
              <a:t>стратегию </a:t>
            </a:r>
            <a:r>
              <a:rPr lang="en-US" dirty="0" smtClean="0"/>
              <a:t>digital</a:t>
            </a:r>
            <a:r>
              <a:rPr lang="ru-RU" dirty="0" smtClean="0"/>
              <a:t>-продвижения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34856" y="4797152"/>
            <a:ext cx="2821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Предоставить </a:t>
            </a:r>
            <a:r>
              <a:rPr lang="ru-RU" dirty="0"/>
              <a:t>качественную независимую отчетность 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157740"/>
              </p:ext>
            </p:extLst>
          </p:nvPr>
        </p:nvGraphicFramePr>
        <p:xfrm>
          <a:off x="6228184" y="2674080"/>
          <a:ext cx="171674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Image" r:id="rId4" imgW="1904760" imgH="1917360" progId="Photoshop.Image.12">
                  <p:embed/>
                </p:oleObj>
              </mc:Choice>
              <mc:Fallback>
                <p:oleObj name="Image" r:id="rId4" imgW="1904760" imgH="19173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2674080"/>
                        <a:ext cx="1716747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85298"/>
              </p:ext>
            </p:extLst>
          </p:nvPr>
        </p:nvGraphicFramePr>
        <p:xfrm>
          <a:off x="3491880" y="2852936"/>
          <a:ext cx="1571372" cy="134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Image" r:id="rId6" imgW="1929960" imgH="1650600" progId="Photoshop.Image.12">
                  <p:embed/>
                </p:oleObj>
              </mc:Choice>
              <mc:Fallback>
                <p:oleObj name="Image" r:id="rId6" imgW="1929960" imgH="16506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880" y="2852936"/>
                        <a:ext cx="1571372" cy="134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708357"/>
              </p:ext>
            </p:extLst>
          </p:nvPr>
        </p:nvGraphicFramePr>
        <p:xfrm>
          <a:off x="971600" y="2276872"/>
          <a:ext cx="149704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Image" r:id="rId8" imgW="1955520" imgH="2539440" progId="Photoshop.Image.12">
                  <p:embed/>
                </p:oleObj>
              </mc:Choice>
              <mc:Fallback>
                <p:oleObj name="Image" r:id="rId8" imgW="1955520" imgH="2539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600" y="2276872"/>
                        <a:ext cx="1497046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6" descr="C:\Users\yburtseva\Desktop\презентация\булеты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2" y="4725144"/>
            <a:ext cx="627007" cy="4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yburtseva\Desktop\презентация\булеты\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627007" cy="4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:\Users\yburtseva\Desktop\презентация\булеты\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627007" cy="4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F0"/>
      </a:accent6>
      <a:hlink>
        <a:srgbClr val="0000FF"/>
      </a:hlink>
      <a:folHlink>
        <a:srgbClr val="800080"/>
      </a:folHlink>
    </a:clrScheme>
    <a:fontScheme name="Заголовок низк межстрочн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5838</TotalTime>
  <Words>1120</Words>
  <Application>Microsoft Office PowerPoint</Application>
  <PresentationFormat>Экран (4:3)</PresentationFormat>
  <Paragraphs>195</Paragraphs>
  <Slides>21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anazirova</dc:creator>
  <cp:lastModifiedBy>Шишкина Софья</cp:lastModifiedBy>
  <cp:revision>541</cp:revision>
  <dcterms:created xsi:type="dcterms:W3CDTF">2011-10-04T08:47:43Z</dcterms:created>
  <dcterms:modified xsi:type="dcterms:W3CDTF">2013-04-16T09:37:13Z</dcterms:modified>
</cp:coreProperties>
</file>