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61" r:id="rId5"/>
    <p:sldId id="262" r:id="rId6"/>
    <p:sldId id="260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65B"/>
    <a:srgbClr val="FF5C01"/>
    <a:srgbClr val="009900"/>
    <a:srgbClr val="3399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lebedeva\&#1056;&#1072;&#1073;&#1086;&#1095;&#1080;&#1081;%20&#1089;&#1090;&#1086;&#1083;\&#1050;&#1086;&#1087;&#1080;&#1103;%20&#1057;&#1086;&#1094;&#1080;&#1072;&#1083;&#1100;&#1085;&#1099;&#1077;%20&#1089;&#1077;&#1090;&#1080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nlebedeva\&#1056;&#1072;&#1073;&#1086;&#1095;&#1080;&#1081;%20&#1089;&#1090;&#1086;&#1083;\&#1050;&#1086;&#1087;&#1080;&#1103;%20&#1057;&#1086;&#1094;&#1080;&#1072;&#1083;&#1100;&#1085;&#1099;&#1077;%20&#1089;&#1077;&#1090;&#1080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607870615209965"/>
          <c:y val="3.384910282404556E-2"/>
          <c:w val="0.76743127918814946"/>
          <c:h val="0.804585916794109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Социальные сети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84150751551545E-2"/>
                  <c:y val="-1.6478212429675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84150751551545E-2"/>
                  <c:y val="-1.6478212429675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379452795017247E-2"/>
                  <c:y val="-1.3731843691396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1488</c:v>
                </c:pt>
                <c:pt idx="1">
                  <c:v>1802</c:v>
                </c:pt>
                <c:pt idx="2">
                  <c:v>2582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Мобильные социальные сети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30356223601373E-2"/>
                  <c:y val="-1.098547495311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765616956512006E-2"/>
                  <c:y val="-1.098547495311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917398074518877E-2"/>
                  <c:y val="-1.6478212429675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491</c:v>
                </c:pt>
                <c:pt idx="1">
                  <c:v>811</c:v>
                </c:pt>
                <c:pt idx="2">
                  <c:v>1807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4235904"/>
        <c:axId val="34237440"/>
        <c:axId val="0"/>
      </c:bar3DChart>
      <c:catAx>
        <c:axId val="342359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237440"/>
        <c:crosses val="autoZero"/>
        <c:auto val="1"/>
        <c:lblAlgn val="ctr"/>
        <c:lblOffset val="100"/>
        <c:noMultiLvlLbl val="0"/>
      </c:catAx>
      <c:valAx>
        <c:axId val="342374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ru-RU" sz="1400" b="0" dirty="0" smtClean="0"/>
                  <a:t>млн. чел.</a:t>
                </a:r>
                <a:endParaRPr lang="ru-RU" sz="1400" b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423590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Социальные сети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601994043672544E-2"/>
                  <c:y val="-2.5422326452030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223330024262539E-2"/>
                  <c:y val="-8.47410881734359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757328038820062E-2"/>
                  <c:y val="-5.64940587822905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41.5</c:v>
                </c:pt>
                <c:pt idx="1">
                  <c:v>52.1</c:v>
                </c:pt>
                <c:pt idx="2">
                  <c:v>76.7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Мобильные социальные сети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446660048525078E-2"/>
                  <c:y val="-1.9772920573801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757328038820062E-2"/>
                  <c:y val="-1.9772920573801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601994043672575E-2"/>
                  <c:y val="-1.4123514695572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12.5</c:v>
                </c:pt>
                <c:pt idx="1">
                  <c:v>19.3</c:v>
                </c:pt>
                <c:pt idx="2">
                  <c:v>39.1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5001472"/>
        <c:axId val="35003008"/>
        <c:axId val="0"/>
      </c:bar3DChart>
      <c:catAx>
        <c:axId val="35001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5003008"/>
        <c:crosses val="autoZero"/>
        <c:auto val="1"/>
        <c:lblAlgn val="ctr"/>
        <c:lblOffset val="100"/>
        <c:noMultiLvlLbl val="0"/>
      </c:catAx>
      <c:valAx>
        <c:axId val="350030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500147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86496916330969"/>
          <c:y val="5.9794351208074734E-2"/>
          <c:w val="0.8584976917043956"/>
          <c:h val="0.670520232411987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рекламы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995</c:v>
                </c:pt>
                <c:pt idx="1">
                  <c:v>3181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игр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2016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208</c:v>
                </c:pt>
                <c:pt idx="1">
                  <c:v>515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дополнительных сервисов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2016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79</c:v>
                </c:pt>
                <c:pt idx="1">
                  <c:v>335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541760"/>
        <c:axId val="35543296"/>
      </c:barChart>
      <c:lineChart>
        <c:grouping val="standard"/>
        <c:varyColors val="0"/>
        <c:ser>
          <c:idx val="3"/>
          <c:order val="3"/>
          <c:tx>
            <c:strRef>
              <c:f>Лист1!$E$1</c:f>
              <c:strCache>
                <c:ptCount val="1"/>
                <c:pt idx="0">
                  <c:v>Объем рынка</c:v>
                </c:pt>
              </c:strCache>
            </c:strRef>
          </c:tx>
          <c:spPr>
            <a:ln w="44450" cap="flat"/>
          </c:spPr>
          <c:marker>
            <c:spPr>
              <a:solidFill>
                <a:schemeClr val="tx2">
                  <a:lumMod val="50000"/>
                </a:schemeClr>
              </a:solidFill>
            </c:spPr>
          </c:marker>
          <c:dLbls>
            <c:dLbl>
              <c:idx val="0"/>
              <c:layout>
                <c:manualLayout>
                  <c:x val="-6.4120263092224877E-2"/>
                  <c:y val="-3.9485662455415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4120263092224877E-2"/>
                  <c:y val="-3.15885299643323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tx2">
                  <a:lumMod val="75000"/>
                  <a:alpha val="50980"/>
                </a:schemeClr>
              </a:solidFill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2016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1243</c:v>
                </c:pt>
                <c:pt idx="1">
                  <c:v>4031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541760"/>
        <c:axId val="35543296"/>
      </c:lineChart>
      <c:catAx>
        <c:axId val="35541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5543296"/>
        <c:crosses val="autoZero"/>
        <c:auto val="1"/>
        <c:lblAlgn val="ctr"/>
        <c:lblOffset val="100"/>
        <c:noMultiLvlLbl val="0"/>
      </c:catAx>
      <c:valAx>
        <c:axId val="35543296"/>
        <c:scaling>
          <c:orientation val="minMax"/>
          <c:max val="42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355417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0447488503083561E-3"/>
          <c:y val="0.80528635292596007"/>
          <c:w val="0.99895525114969164"/>
          <c:h val="0.17596365743773082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86496916330969"/>
          <c:y val="5.9794351208074734E-2"/>
          <c:w val="0.8584976917043956"/>
          <c:h val="0.67052023241198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рекламы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7.7</c:v>
                </c:pt>
                <c:pt idx="1">
                  <c:v>29.4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игр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2016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15.2</c:v>
                </c:pt>
                <c:pt idx="1">
                  <c:v>51.6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дополнительных сервисов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2016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10.5</c:v>
                </c:pt>
                <c:pt idx="1">
                  <c:v>51.1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579392"/>
        <c:axId val="35580928"/>
      </c:barChart>
      <c:lineChart>
        <c:grouping val="standard"/>
        <c:varyColors val="0"/>
        <c:ser>
          <c:idx val="3"/>
          <c:order val="3"/>
          <c:tx>
            <c:strRef>
              <c:f>Лист1!$E$1</c:f>
              <c:strCache>
                <c:ptCount val="1"/>
                <c:pt idx="0">
                  <c:v>Объем рынка</c:v>
                </c:pt>
              </c:strCache>
            </c:strRef>
          </c:tx>
          <c:spPr>
            <a:ln w="38100">
              <a:solidFill>
                <a:schemeClr val="accent6">
                  <a:lumMod val="50000"/>
                </a:schemeClr>
              </a:solidFill>
            </a:ln>
          </c:spPr>
          <c:marker>
            <c:spPr>
              <a:ln w="38100">
                <a:solidFill>
                  <a:schemeClr val="accent6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5.2801593526077502E-2"/>
                  <c:y val="-5.00151724435261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4120263092224877E-2"/>
                  <c:y val="-3.9485662455415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6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2016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33.4</c:v>
                </c:pt>
                <c:pt idx="1">
                  <c:v>132.1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579392"/>
        <c:axId val="35580928"/>
      </c:lineChart>
      <c:catAx>
        <c:axId val="35579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580928"/>
        <c:crosses val="autoZero"/>
        <c:auto val="1"/>
        <c:lblAlgn val="ctr"/>
        <c:lblOffset val="100"/>
        <c:noMultiLvlLbl val="0"/>
      </c:catAx>
      <c:valAx>
        <c:axId val="35580928"/>
        <c:scaling>
          <c:orientation val="minMax"/>
          <c:max val="15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355793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0447488503083561E-3"/>
          <c:y val="0.80528635292595985"/>
          <c:w val="0.99895525114969164"/>
          <c:h val="0.1759636574377309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557749560878611E-2"/>
          <c:y val="0"/>
          <c:w val="0.96874468237706379"/>
          <c:h val="0.759590909652013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Лист1!$I$62</c:f>
              <c:strCache>
                <c:ptCount val="1"/>
                <c:pt idx="0">
                  <c:v>Посещения социальных сетей со смартфона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Лист1!$I$63:$I$67</c:f>
              <c:strCache>
                <c:ptCount val="5"/>
                <c:pt idx="0">
                  <c:v>Ежедневно</c:v>
                </c:pt>
                <c:pt idx="1">
                  <c:v>Еженедельно</c:v>
                </c:pt>
                <c:pt idx="2">
                  <c:v>Ежемесячно</c:v>
                </c:pt>
                <c:pt idx="3">
                  <c:v>Реже одного раза в месяц</c:v>
                </c:pt>
                <c:pt idx="4">
                  <c:v>Никогда</c:v>
                </c:pt>
              </c:strCache>
            </c:strRef>
          </c:cat>
          <c:val>
            <c:numRef>
              <c:f>Лист1!$J$63:$J$67</c:f>
              <c:numCache>
                <c:formatCode>0%</c:formatCode>
                <c:ptCount val="5"/>
                <c:pt idx="0">
                  <c:v>0.58288122161061662</c:v>
                </c:pt>
                <c:pt idx="1">
                  <c:v>0.21708144272108731</c:v>
                </c:pt>
                <c:pt idx="2">
                  <c:v>8.9938792520768251E-2</c:v>
                </c:pt>
                <c:pt idx="3">
                  <c:v>5.0028051834612002E-2</c:v>
                </c:pt>
                <c:pt idx="4">
                  <c:v>6.0070491312917161E-2</c:v>
                </c:pt>
              </c:numCache>
            </c:numRef>
          </c:val>
        </c:ser>
        <c:ser>
          <c:idx val="1"/>
          <c:order val="1"/>
          <c:tx>
            <c:strRef>
              <c:f>Лист1!$I$50</c:f>
              <c:strCache>
                <c:ptCount val="1"/>
                <c:pt idx="0">
                  <c:v>Посещения социальных сетей с ПК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Лист1!$I$63:$I$67</c:f>
              <c:strCache>
                <c:ptCount val="5"/>
                <c:pt idx="0">
                  <c:v>Ежедневно</c:v>
                </c:pt>
                <c:pt idx="1">
                  <c:v>Еженедельно</c:v>
                </c:pt>
                <c:pt idx="2">
                  <c:v>Ежемесячно</c:v>
                </c:pt>
                <c:pt idx="3">
                  <c:v>Реже одного раза в месяц</c:v>
                </c:pt>
                <c:pt idx="4">
                  <c:v>Никогда</c:v>
                </c:pt>
              </c:strCache>
            </c:strRef>
          </c:cat>
          <c:val>
            <c:numRef>
              <c:f>Лист1!$K$63:$K$67</c:f>
              <c:numCache>
                <c:formatCode>0%</c:formatCode>
                <c:ptCount val="5"/>
                <c:pt idx="0">
                  <c:v>0.79</c:v>
                </c:pt>
                <c:pt idx="1">
                  <c:v>0.14000000000000001</c:v>
                </c:pt>
                <c:pt idx="2">
                  <c:v>3.0000000000000009E-2</c:v>
                </c:pt>
                <c:pt idx="3">
                  <c:v>2.0000000000000018E-2</c:v>
                </c:pt>
                <c:pt idx="4">
                  <c:v>2.0000000000000018E-2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axId val="114435200"/>
        <c:axId val="114436736"/>
      </c:barChart>
      <c:catAx>
        <c:axId val="114435200"/>
        <c:scaling>
          <c:orientation val="minMax"/>
        </c:scaling>
        <c:delete val="0"/>
        <c:axPos val="b"/>
        <c:majorTickMark val="out"/>
        <c:minorTickMark val="none"/>
        <c:tickLblPos val="nextTo"/>
        <c:crossAx val="114436736"/>
        <c:crosses val="autoZero"/>
        <c:auto val="1"/>
        <c:lblAlgn val="ctr"/>
        <c:lblOffset val="100"/>
        <c:noMultiLvlLbl val="0"/>
      </c:catAx>
      <c:valAx>
        <c:axId val="114436736"/>
        <c:scaling>
          <c:orientation val="minMax"/>
        </c:scaling>
        <c:delete val="1"/>
        <c:axPos val="l"/>
        <c:majorGridlines>
          <c:spPr>
            <a:ln>
              <a:solidFill>
                <a:sysClr val="windowText" lastClr="000000">
                  <a:tint val="75000"/>
                  <a:shade val="95000"/>
                  <a:satMod val="105000"/>
                  <a:alpha val="55000"/>
                </a:sysClr>
              </a:solidFill>
              <a:prstDash val="dash"/>
            </a:ln>
          </c:spPr>
        </c:majorGridlines>
        <c:numFmt formatCode="0%" sourceLinked="1"/>
        <c:majorTickMark val="out"/>
        <c:minorTickMark val="none"/>
        <c:tickLblPos val="none"/>
        <c:crossAx val="1144352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796558324946889E-2"/>
          <c:y val="6.5289442986293425E-2"/>
          <c:w val="0.88955933139936449"/>
          <c:h val="0.641472003499567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Лист1!$J$26</c:f>
              <c:strCache>
                <c:ptCount val="1"/>
                <c:pt idx="0">
                  <c:v>Женщины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Лист1!$I$27:$I$31</c:f>
              <c:strCache>
                <c:ptCount val="5"/>
                <c:pt idx="0">
                  <c:v>Ежедневно</c:v>
                </c:pt>
                <c:pt idx="1">
                  <c:v>Еженедельно</c:v>
                </c:pt>
                <c:pt idx="2">
                  <c:v>Ежемесячно</c:v>
                </c:pt>
                <c:pt idx="3">
                  <c:v>Реже одного раза в месяц</c:v>
                </c:pt>
                <c:pt idx="4">
                  <c:v>Никогда</c:v>
                </c:pt>
              </c:strCache>
            </c:strRef>
          </c:cat>
          <c:val>
            <c:numRef>
              <c:f>Лист1!$J$27:$J$31</c:f>
              <c:numCache>
                <c:formatCode>0%</c:formatCode>
                <c:ptCount val="5"/>
                <c:pt idx="0">
                  <c:v>0.60286978334610264</c:v>
                </c:pt>
                <c:pt idx="1">
                  <c:v>0.23793906180954821</c:v>
                </c:pt>
                <c:pt idx="2">
                  <c:v>9.3900115952540025E-2</c:v>
                </c:pt>
                <c:pt idx="3">
                  <c:v>4.3201619241477106E-2</c:v>
                </c:pt>
                <c:pt idx="4">
                  <c:v>2.2089419650334816E-2</c:v>
                </c:pt>
              </c:numCache>
            </c:numRef>
          </c:val>
        </c:ser>
        <c:ser>
          <c:idx val="1"/>
          <c:order val="1"/>
          <c:tx>
            <c:strRef>
              <c:f>Лист1!$K$26</c:f>
              <c:strCache>
                <c:ptCount val="1"/>
                <c:pt idx="0">
                  <c:v>Мужчины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Лист1!$I$27:$I$31</c:f>
              <c:strCache>
                <c:ptCount val="5"/>
                <c:pt idx="0">
                  <c:v>Ежедневно</c:v>
                </c:pt>
                <c:pt idx="1">
                  <c:v>Еженедельно</c:v>
                </c:pt>
                <c:pt idx="2">
                  <c:v>Ежемесячно</c:v>
                </c:pt>
                <c:pt idx="3">
                  <c:v>Реже одного раза в месяц</c:v>
                </c:pt>
                <c:pt idx="4">
                  <c:v>Никогда</c:v>
                </c:pt>
              </c:strCache>
            </c:strRef>
          </c:cat>
          <c:val>
            <c:numRef>
              <c:f>Лист1!$K$27:$K$31</c:f>
              <c:numCache>
                <c:formatCode>0%</c:formatCode>
                <c:ptCount val="5"/>
                <c:pt idx="0">
                  <c:v>0.56722915546892905</c:v>
                </c:pt>
                <c:pt idx="1">
                  <c:v>0.200748860224608</c:v>
                </c:pt>
                <c:pt idx="2">
                  <c:v>8.6836873674218648E-2</c:v>
                </c:pt>
                <c:pt idx="3">
                  <c:v>5.5373497688769424E-2</c:v>
                </c:pt>
                <c:pt idx="4">
                  <c:v>8.9811612943475713E-2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114473216"/>
        <c:axId val="114487296"/>
      </c:barChart>
      <c:catAx>
        <c:axId val="114473216"/>
        <c:scaling>
          <c:orientation val="minMax"/>
        </c:scaling>
        <c:delete val="0"/>
        <c:axPos val="b"/>
        <c:majorTickMark val="out"/>
        <c:minorTickMark val="none"/>
        <c:tickLblPos val="nextTo"/>
        <c:crossAx val="114487296"/>
        <c:crosses val="autoZero"/>
        <c:auto val="1"/>
        <c:lblAlgn val="ctr"/>
        <c:lblOffset val="100"/>
        <c:noMultiLvlLbl val="0"/>
      </c:catAx>
      <c:valAx>
        <c:axId val="114487296"/>
        <c:scaling>
          <c:orientation val="minMax"/>
        </c:scaling>
        <c:delete val="1"/>
        <c:axPos val="l"/>
        <c:majorGridlines>
          <c:spPr>
            <a:ln>
              <a:solidFill>
                <a:sysClr val="windowText" lastClr="000000">
                  <a:tint val="75000"/>
                  <a:shade val="95000"/>
                  <a:satMod val="105000"/>
                  <a:alpha val="22000"/>
                </a:sysClr>
              </a:solidFill>
              <a:prstDash val="dash"/>
            </a:ln>
          </c:spPr>
        </c:majorGridlines>
        <c:numFmt formatCode="0%" sourceLinked="1"/>
        <c:majorTickMark val="out"/>
        <c:minorTickMark val="none"/>
        <c:tickLblPos val="none"/>
        <c:crossAx val="1144732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4.6296296296296502E-2"/>
                  <c:y val="7.93650793650793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296296296296901E-3"/>
                  <c:y val="-2.3809523809523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3.9682539682539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4.7619047619047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3981481481481503E-2"/>
                  <c:y val="-0.1150793650793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FF">
                  <a:alpha val="30196"/>
                </a:srgb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Лист1!$B$2:$B$8</c:f>
              <c:numCache>
                <c:formatCode>0</c:formatCode>
                <c:ptCount val="7"/>
                <c:pt idx="0">
                  <c:v>400</c:v>
                </c:pt>
                <c:pt idx="1">
                  <c:v>500</c:v>
                </c:pt>
                <c:pt idx="2">
                  <c:v>800</c:v>
                </c:pt>
                <c:pt idx="3">
                  <c:v>1100</c:v>
                </c:pt>
                <c:pt idx="4">
                  <c:v>1400</c:v>
                </c:pt>
                <c:pt idx="5">
                  <c:v>2200</c:v>
                </c:pt>
                <c:pt idx="6">
                  <c:v>2500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606080"/>
        <c:axId val="57544064"/>
      </c:areaChart>
      <c:catAx>
        <c:axId val="56606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7544064"/>
        <c:crosses val="autoZero"/>
        <c:auto val="1"/>
        <c:lblAlgn val="ctr"/>
        <c:lblOffset val="100"/>
        <c:noMultiLvlLbl val="0"/>
      </c:catAx>
      <c:valAx>
        <c:axId val="5754406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56606080"/>
        <c:crosses val="autoZero"/>
        <c:crossBetween val="midCat"/>
      </c:valAx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122097544717256E-2"/>
          <c:y val="5.1487521636506689E-2"/>
          <c:w val="0.92594989445617149"/>
          <c:h val="0.8843976711250983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2009 A</c:v>
                </c:pt>
                <c:pt idx="1">
                  <c:v>2010 A</c:v>
                </c:pt>
                <c:pt idx="2">
                  <c:v>2011 A</c:v>
                </c:pt>
                <c:pt idx="3">
                  <c:v>2012 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455</c:v>
                </c:pt>
                <c:pt idx="1">
                  <c:v>379</c:v>
                </c:pt>
                <c:pt idx="2">
                  <c:v>348</c:v>
                </c:pt>
                <c:pt idx="3" formatCode="0">
                  <c:v>311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453568"/>
        <c:axId val="77472128"/>
      </c:lineChart>
      <c:catAx>
        <c:axId val="77453568"/>
        <c:scaling>
          <c:orientation val="minMax"/>
        </c:scaling>
        <c:delete val="0"/>
        <c:axPos val="b"/>
        <c:majorTickMark val="out"/>
        <c:minorTickMark val="none"/>
        <c:tickLblPos val="nextTo"/>
        <c:crossAx val="77472128"/>
        <c:crosses val="autoZero"/>
        <c:auto val="1"/>
        <c:lblAlgn val="ctr"/>
        <c:lblOffset val="100"/>
        <c:noMultiLvlLbl val="0"/>
      </c:catAx>
      <c:valAx>
        <c:axId val="77472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4535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B3F157-6159-1847-A264-125A5A37B683}" type="doc">
      <dgm:prSet loTypeId="urn:microsoft.com/office/officeart/2005/8/layout/radial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7AF269-2CB2-2241-8088-F8DE6C41FF42}">
      <dgm:prSet phldrT="[Текст]" custT="1"/>
      <dgm:spPr/>
      <dgm:t>
        <a:bodyPr/>
        <a:lstStyle/>
        <a:p>
          <a:pPr algn="ctr"/>
          <a:r>
            <a:rPr lang="ru-RU" sz="2000" b="1" dirty="0"/>
            <a:t>Мобильные социальные сети</a:t>
          </a:r>
        </a:p>
      </dgm:t>
    </dgm:pt>
    <dgm:pt modelId="{98BC0B36-B7A1-974C-9FDE-6D66141AD57E}" type="parTrans" cxnId="{8CBB25BE-F678-9B4F-A60B-6DF0D572CCA3}">
      <dgm:prSet/>
      <dgm:spPr/>
      <dgm:t>
        <a:bodyPr/>
        <a:lstStyle/>
        <a:p>
          <a:pPr algn="ctr"/>
          <a:endParaRPr lang="ru-RU" sz="2400"/>
        </a:p>
      </dgm:t>
    </dgm:pt>
    <dgm:pt modelId="{5C5AB54D-B339-A641-A323-C36A377ECF49}" type="sibTrans" cxnId="{8CBB25BE-F678-9B4F-A60B-6DF0D572CCA3}">
      <dgm:prSet/>
      <dgm:spPr/>
      <dgm:t>
        <a:bodyPr/>
        <a:lstStyle/>
        <a:p>
          <a:pPr algn="ctr"/>
          <a:endParaRPr lang="ru-RU" sz="2400"/>
        </a:p>
      </dgm:t>
    </dgm:pt>
    <dgm:pt modelId="{77B2AA4F-C422-1A4B-93CB-B50C90B39D9D}">
      <dgm:prSet custT="1"/>
      <dgm:spPr/>
      <dgm:t>
        <a:bodyPr/>
        <a:lstStyle/>
        <a:p>
          <a:pPr algn="ctr"/>
          <a:r>
            <a:rPr lang="ru-RU" sz="1800" dirty="0" err="1"/>
            <a:t>Браузерные</a:t>
          </a:r>
          <a:r>
            <a:rPr lang="ru-RU" sz="1800" dirty="0"/>
            <a:t> версии социальных сетей </a:t>
          </a:r>
        </a:p>
      </dgm:t>
    </dgm:pt>
    <dgm:pt modelId="{51AE8307-3DCF-4042-A9C8-49ACDEE9A795}" type="parTrans" cxnId="{372C9344-8FCD-D749-A2CE-8FE0CB465CE9}">
      <dgm:prSet/>
      <dgm:spPr/>
      <dgm:t>
        <a:bodyPr/>
        <a:lstStyle/>
        <a:p>
          <a:pPr algn="ctr"/>
          <a:endParaRPr lang="ru-RU" sz="2400"/>
        </a:p>
      </dgm:t>
    </dgm:pt>
    <dgm:pt modelId="{AF93A12A-44D8-7D42-BABB-792241FB86B2}" type="sibTrans" cxnId="{372C9344-8FCD-D749-A2CE-8FE0CB465CE9}">
      <dgm:prSet/>
      <dgm:spPr/>
      <dgm:t>
        <a:bodyPr/>
        <a:lstStyle/>
        <a:p>
          <a:pPr algn="ctr"/>
          <a:endParaRPr lang="ru-RU" sz="2400"/>
        </a:p>
      </dgm:t>
    </dgm:pt>
    <dgm:pt modelId="{E492613E-94D0-D94E-95CE-7C3D7EEF193A}">
      <dgm:prSet custT="1"/>
      <dgm:spPr/>
      <dgm:t>
        <a:bodyPr/>
        <a:lstStyle/>
        <a:p>
          <a:pPr algn="ctr"/>
          <a:r>
            <a:rPr lang="ru-RU" sz="1800" dirty="0"/>
            <a:t>Неофициальные мобильные приложения </a:t>
          </a:r>
        </a:p>
      </dgm:t>
    </dgm:pt>
    <dgm:pt modelId="{CCC088A5-CDF1-4B43-9CD6-7BD67A6C9668}" type="parTrans" cxnId="{63EFBFEB-48D8-7F41-AF2F-8F222D9F4690}">
      <dgm:prSet/>
      <dgm:spPr/>
      <dgm:t>
        <a:bodyPr/>
        <a:lstStyle/>
        <a:p>
          <a:pPr algn="ctr"/>
          <a:endParaRPr lang="ru-RU" sz="2400"/>
        </a:p>
      </dgm:t>
    </dgm:pt>
    <dgm:pt modelId="{96910273-7607-E542-8B7D-28DF95559964}" type="sibTrans" cxnId="{63EFBFEB-48D8-7F41-AF2F-8F222D9F4690}">
      <dgm:prSet/>
      <dgm:spPr/>
      <dgm:t>
        <a:bodyPr/>
        <a:lstStyle/>
        <a:p>
          <a:pPr algn="ctr"/>
          <a:endParaRPr lang="ru-RU" sz="2400"/>
        </a:p>
      </dgm:t>
    </dgm:pt>
    <dgm:pt modelId="{978F005F-1BBE-8845-8ED5-4F47B5112E4A}">
      <dgm:prSet phldrT="[Текст]" custT="1"/>
      <dgm:spPr/>
      <dgm:t>
        <a:bodyPr/>
        <a:lstStyle/>
        <a:p>
          <a:pPr algn="ctr"/>
          <a:r>
            <a:rPr lang="ru-RU" sz="1800" dirty="0"/>
            <a:t>Мобильные </a:t>
          </a:r>
          <a:r>
            <a:rPr lang="ru-RU" sz="1800" dirty="0" err="1"/>
            <a:t>нативные</a:t>
          </a:r>
          <a:r>
            <a:rPr lang="ru-RU" sz="1800" dirty="0"/>
            <a:t> приложения социальных сетей </a:t>
          </a:r>
        </a:p>
      </dgm:t>
    </dgm:pt>
    <dgm:pt modelId="{F93D8EAE-B6D6-3948-8610-8CE166AD0743}" type="parTrans" cxnId="{F6B96ACE-5FEE-2E45-9A7C-5A1E7DC155FE}">
      <dgm:prSet/>
      <dgm:spPr/>
      <dgm:t>
        <a:bodyPr/>
        <a:lstStyle/>
        <a:p>
          <a:pPr algn="ctr"/>
          <a:endParaRPr lang="ru-RU" sz="2400"/>
        </a:p>
      </dgm:t>
    </dgm:pt>
    <dgm:pt modelId="{B2A9665D-FC87-4542-A9FB-A5117556EFA6}" type="sibTrans" cxnId="{F6B96ACE-5FEE-2E45-9A7C-5A1E7DC155FE}">
      <dgm:prSet/>
      <dgm:spPr/>
      <dgm:t>
        <a:bodyPr/>
        <a:lstStyle/>
        <a:p>
          <a:pPr algn="ctr"/>
          <a:endParaRPr lang="ru-RU" sz="2400"/>
        </a:p>
      </dgm:t>
    </dgm:pt>
    <dgm:pt modelId="{F630F51E-4A37-624D-84D7-4292066F1B39}" type="pres">
      <dgm:prSet presAssocID="{91B3F157-6159-1847-A264-125A5A37B6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03383A-24DA-064E-A639-22BF749FFE4E}" type="pres">
      <dgm:prSet presAssocID="{91B3F157-6159-1847-A264-125A5A37B683}" presName="radial" presStyleCnt="0">
        <dgm:presLayoutVars>
          <dgm:animLvl val="ctr"/>
        </dgm:presLayoutVars>
      </dgm:prSet>
      <dgm:spPr/>
    </dgm:pt>
    <dgm:pt modelId="{43D7FED9-B6CA-BA4B-8FEF-EC5952271B7B}" type="pres">
      <dgm:prSet presAssocID="{E97AF269-2CB2-2241-8088-F8DE6C41FF42}" presName="centerShape" presStyleLbl="vennNode1" presStyleIdx="0" presStyleCnt="4" custLinFactNeighborX="-1348" custLinFactNeighborY="2627"/>
      <dgm:spPr/>
      <dgm:t>
        <a:bodyPr/>
        <a:lstStyle/>
        <a:p>
          <a:endParaRPr lang="ru-RU"/>
        </a:p>
      </dgm:t>
    </dgm:pt>
    <dgm:pt modelId="{1C811247-03CC-3B44-A478-AE8760BF3173}" type="pres">
      <dgm:prSet presAssocID="{978F005F-1BBE-8845-8ED5-4F47B5112E4A}" presName="node" presStyleLbl="vennNode1" presStyleIdx="1" presStyleCnt="4" custScaleX="157801" custScaleY="146763" custRadScaleRad="112630" custRadScaleInc="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D78E1-9138-B448-958A-4857B8055908}" type="pres">
      <dgm:prSet presAssocID="{77B2AA4F-C422-1A4B-93CB-B50C90B39D9D}" presName="node" presStyleLbl="vennNode1" presStyleIdx="2" presStyleCnt="4" custScaleX="148077" custScaleY="149659" custRadScaleRad="115676" custRadScaleInc="-3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9FB98-6B9F-8F4D-AD08-435B969701E0}" type="pres">
      <dgm:prSet presAssocID="{E492613E-94D0-D94E-95CE-7C3D7EEF193A}" presName="node" presStyleLbl="vennNode1" presStyleIdx="3" presStyleCnt="4" custScaleX="153848" custScaleY="143845" custRadScaleRad="118765" custRadScaleInc="3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A8D490-0707-4A10-A481-CA03896FA122}" type="presOf" srcId="{91B3F157-6159-1847-A264-125A5A37B683}" destId="{F630F51E-4A37-624D-84D7-4292066F1B39}" srcOrd="0" destOrd="0" presId="urn:microsoft.com/office/officeart/2005/8/layout/radial3"/>
    <dgm:cxn modelId="{674DB4E6-D198-417C-A7F1-E0B2CE2779AF}" type="presOf" srcId="{978F005F-1BBE-8845-8ED5-4F47B5112E4A}" destId="{1C811247-03CC-3B44-A478-AE8760BF3173}" srcOrd="0" destOrd="0" presId="urn:microsoft.com/office/officeart/2005/8/layout/radial3"/>
    <dgm:cxn modelId="{63EFBFEB-48D8-7F41-AF2F-8F222D9F4690}" srcId="{E97AF269-2CB2-2241-8088-F8DE6C41FF42}" destId="{E492613E-94D0-D94E-95CE-7C3D7EEF193A}" srcOrd="2" destOrd="0" parTransId="{CCC088A5-CDF1-4B43-9CD6-7BD67A6C9668}" sibTransId="{96910273-7607-E542-8B7D-28DF95559964}"/>
    <dgm:cxn modelId="{30B675A5-EF94-43D9-8238-D662F7DC8307}" type="presOf" srcId="{E97AF269-2CB2-2241-8088-F8DE6C41FF42}" destId="{43D7FED9-B6CA-BA4B-8FEF-EC5952271B7B}" srcOrd="0" destOrd="0" presId="urn:microsoft.com/office/officeart/2005/8/layout/radial3"/>
    <dgm:cxn modelId="{D9997EE7-D488-49FC-9B32-B21D57A6089D}" type="presOf" srcId="{E492613E-94D0-D94E-95CE-7C3D7EEF193A}" destId="{0B39FB98-6B9F-8F4D-AD08-435B969701E0}" srcOrd="0" destOrd="0" presId="urn:microsoft.com/office/officeart/2005/8/layout/radial3"/>
    <dgm:cxn modelId="{372C9344-8FCD-D749-A2CE-8FE0CB465CE9}" srcId="{E97AF269-2CB2-2241-8088-F8DE6C41FF42}" destId="{77B2AA4F-C422-1A4B-93CB-B50C90B39D9D}" srcOrd="1" destOrd="0" parTransId="{51AE8307-3DCF-4042-A9C8-49ACDEE9A795}" sibTransId="{AF93A12A-44D8-7D42-BABB-792241FB86B2}"/>
    <dgm:cxn modelId="{D27459D6-A005-46B5-8072-51D2BF32C7DA}" type="presOf" srcId="{77B2AA4F-C422-1A4B-93CB-B50C90B39D9D}" destId="{35DD78E1-9138-B448-958A-4857B8055908}" srcOrd="0" destOrd="0" presId="urn:microsoft.com/office/officeart/2005/8/layout/radial3"/>
    <dgm:cxn modelId="{8CBB25BE-F678-9B4F-A60B-6DF0D572CCA3}" srcId="{91B3F157-6159-1847-A264-125A5A37B683}" destId="{E97AF269-2CB2-2241-8088-F8DE6C41FF42}" srcOrd="0" destOrd="0" parTransId="{98BC0B36-B7A1-974C-9FDE-6D66141AD57E}" sibTransId="{5C5AB54D-B339-A641-A323-C36A377ECF49}"/>
    <dgm:cxn modelId="{F6B96ACE-5FEE-2E45-9A7C-5A1E7DC155FE}" srcId="{E97AF269-2CB2-2241-8088-F8DE6C41FF42}" destId="{978F005F-1BBE-8845-8ED5-4F47B5112E4A}" srcOrd="0" destOrd="0" parTransId="{F93D8EAE-B6D6-3948-8610-8CE166AD0743}" sibTransId="{B2A9665D-FC87-4542-A9FB-A5117556EFA6}"/>
    <dgm:cxn modelId="{6A42D48B-58DC-4994-ADE4-12B8172A2DAB}" type="presParOf" srcId="{F630F51E-4A37-624D-84D7-4292066F1B39}" destId="{0E03383A-24DA-064E-A639-22BF749FFE4E}" srcOrd="0" destOrd="0" presId="urn:microsoft.com/office/officeart/2005/8/layout/radial3"/>
    <dgm:cxn modelId="{CD469EA2-A40E-4768-B5C2-5E5E862271A4}" type="presParOf" srcId="{0E03383A-24DA-064E-A639-22BF749FFE4E}" destId="{43D7FED9-B6CA-BA4B-8FEF-EC5952271B7B}" srcOrd="0" destOrd="0" presId="urn:microsoft.com/office/officeart/2005/8/layout/radial3"/>
    <dgm:cxn modelId="{A19541EE-70B6-4A55-AC4D-64E4B026B32A}" type="presParOf" srcId="{0E03383A-24DA-064E-A639-22BF749FFE4E}" destId="{1C811247-03CC-3B44-A478-AE8760BF3173}" srcOrd="1" destOrd="0" presId="urn:microsoft.com/office/officeart/2005/8/layout/radial3"/>
    <dgm:cxn modelId="{CE290A55-63F2-421C-9F9C-84011C243E41}" type="presParOf" srcId="{0E03383A-24DA-064E-A639-22BF749FFE4E}" destId="{35DD78E1-9138-B448-958A-4857B8055908}" srcOrd="2" destOrd="0" presId="urn:microsoft.com/office/officeart/2005/8/layout/radial3"/>
    <dgm:cxn modelId="{A7D69394-2CBB-4670-83EF-7972D4C6A755}" type="presParOf" srcId="{0E03383A-24DA-064E-A639-22BF749FFE4E}" destId="{0B39FB98-6B9F-8F4D-AD08-435B969701E0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7FED9-B6CA-BA4B-8FEF-EC5952271B7B}">
      <dsp:nvSpPr>
        <dsp:cNvPr id="0" name=""/>
        <dsp:cNvSpPr/>
      </dsp:nvSpPr>
      <dsp:spPr>
        <a:xfrm>
          <a:off x="1702686" y="1352765"/>
          <a:ext cx="2667119" cy="266711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Мобильные социальные сети</a:t>
          </a:r>
        </a:p>
      </dsp:txBody>
      <dsp:txXfrm>
        <a:off x="2093277" y="1743356"/>
        <a:ext cx="1885937" cy="1885937"/>
      </dsp:txXfrm>
    </dsp:sp>
    <dsp:sp modelId="{1C811247-03CC-3B44-A478-AE8760BF3173}">
      <dsp:nvSpPr>
        <dsp:cNvPr id="0" name=""/>
        <dsp:cNvSpPr/>
      </dsp:nvSpPr>
      <dsp:spPr>
        <a:xfrm>
          <a:off x="2066656" y="-118639"/>
          <a:ext cx="2104370" cy="195717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Мобильные </a:t>
          </a:r>
          <a:r>
            <a:rPr lang="ru-RU" sz="1800" kern="1200" dirty="0" err="1"/>
            <a:t>нативные</a:t>
          </a:r>
          <a:r>
            <a:rPr lang="ru-RU" sz="1800" kern="1200" dirty="0"/>
            <a:t> приложения социальных сетей </a:t>
          </a:r>
        </a:p>
      </dsp:txBody>
      <dsp:txXfrm>
        <a:off x="2374834" y="167982"/>
        <a:ext cx="1488014" cy="1383930"/>
      </dsp:txXfrm>
    </dsp:sp>
    <dsp:sp modelId="{35DD78E1-9138-B448-958A-4857B8055908}">
      <dsp:nvSpPr>
        <dsp:cNvPr id="0" name=""/>
        <dsp:cNvSpPr/>
      </dsp:nvSpPr>
      <dsp:spPr>
        <a:xfrm>
          <a:off x="3908435" y="2459153"/>
          <a:ext cx="1974695" cy="199579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/>
            <a:t>Браузерные</a:t>
          </a:r>
          <a:r>
            <a:rPr lang="ru-RU" sz="1800" kern="1200" dirty="0"/>
            <a:t> версии социальных сетей </a:t>
          </a:r>
        </a:p>
      </dsp:txBody>
      <dsp:txXfrm>
        <a:off x="4197622" y="2751430"/>
        <a:ext cx="1396321" cy="1411238"/>
      </dsp:txXfrm>
    </dsp:sp>
    <dsp:sp modelId="{0B39FB98-6B9F-8F4D-AD08-435B969701E0}">
      <dsp:nvSpPr>
        <dsp:cNvPr id="0" name=""/>
        <dsp:cNvSpPr/>
      </dsp:nvSpPr>
      <dsp:spPr>
        <a:xfrm>
          <a:off x="204856" y="2503633"/>
          <a:ext cx="2051655" cy="191825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Неофициальные мобильные приложения </a:t>
          </a:r>
        </a:p>
      </dsp:txBody>
      <dsp:txXfrm>
        <a:off x="505314" y="2784556"/>
        <a:ext cx="1450739" cy="1356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E1377-4E83-4D7D-9331-E17C58AA9680}" type="datetimeFigureOut">
              <a:rPr lang="ru-RU" smtClean="0"/>
              <a:t>29.01.2013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91C2C-265D-433E-8DDE-A1834F570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012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8564-9E52-44E6-816F-E1F3F16A1C7B}" type="datetime1">
              <a:rPr lang="ru-RU" smtClean="0"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773C-83C0-4904-BCE8-F69D0B43F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504D-049F-45B8-B361-D0497E59324F}" type="datetime1">
              <a:rPr lang="ru-RU" smtClean="0"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773C-83C0-4904-BCE8-F69D0B43F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1BB9-387D-4A34-974B-15160B8C5C44}" type="datetime1">
              <a:rPr lang="ru-RU" smtClean="0"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773C-83C0-4904-BCE8-F69D0B43F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91F5-CE30-478F-8C81-792EF2E043AE}" type="datetime1">
              <a:rPr lang="ru-RU" smtClean="0"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773C-83C0-4904-BCE8-F69D0B43F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2E2E-2AB0-40CF-8653-36E5FBAF9745}" type="datetime1">
              <a:rPr lang="ru-RU" smtClean="0"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773C-83C0-4904-BCE8-F69D0B43F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E6BD-3827-4877-997C-274C08699EDD}" type="datetime1">
              <a:rPr lang="ru-RU" smtClean="0"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773C-83C0-4904-BCE8-F69D0B43F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CC561-3A6A-495D-AFA6-C9B4E0675EAF}" type="datetime1">
              <a:rPr lang="ru-RU" smtClean="0"/>
              <a:t>29.01.2013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773C-83C0-4904-BCE8-F69D0B43F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0E99-06A5-4E9E-B91C-EE74A9975DA4}" type="datetime1">
              <a:rPr lang="ru-RU" smtClean="0"/>
              <a:t>29.01.2013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773C-83C0-4904-BCE8-F69D0B43F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65E5C-6A06-4FD4-B89D-DDAA63C7BF84}" type="datetime1">
              <a:rPr lang="ru-RU" smtClean="0"/>
              <a:t>29.01.2013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773C-83C0-4904-BCE8-F69D0B43F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597E1-4740-46AD-B0FB-EAF6540E069D}" type="datetime1">
              <a:rPr lang="ru-RU" smtClean="0"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773C-83C0-4904-BCE8-F69D0B43F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698A-FD3B-4D10-87BA-E71A6F880FCD}" type="datetime1">
              <a:rPr lang="ru-RU" smtClean="0"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773C-83C0-4904-BCE8-F69D0B43F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0A352-F660-4056-BF89-C746BA71DFE6}" type="datetime1">
              <a:rPr lang="ru-RU" smtClean="0"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1773C-83C0-4904-BCE8-F69D0B43F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6302152"/>
            <a:ext cx="6400800" cy="555848"/>
          </a:xfrm>
        </p:spPr>
        <p:txBody>
          <a:bodyPr>
            <a:normAutofit lnSpcReduction="10000"/>
          </a:bodyPr>
          <a:lstStyle/>
          <a:p>
            <a:r>
              <a:rPr lang="ru-RU" sz="1400" dirty="0" smtClean="0"/>
              <a:t>Москва</a:t>
            </a:r>
          </a:p>
          <a:p>
            <a:r>
              <a:rPr lang="ru-RU" sz="1400" dirty="0" smtClean="0"/>
              <a:t>2013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21968" y="2708920"/>
            <a:ext cx="5652120" cy="1077218"/>
          </a:xfrm>
          <a:prstGeom prst="rect">
            <a:avLst/>
          </a:prstGeom>
          <a:solidFill>
            <a:srgbClr val="FF9933">
              <a:alpha val="61961"/>
            </a:srgbClr>
          </a:solidFill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в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мобильных 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социальных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сетях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http://web.json.ru/images/design/json-and-partners-consulting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8640"/>
            <a:ext cx="2555776" cy="531808"/>
          </a:xfrm>
          <a:prstGeom prst="rect">
            <a:avLst/>
          </a:prstGeom>
          <a:noFill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403648" y="4725144"/>
            <a:ext cx="6400800" cy="5558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J`son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 Partners Consulting</a:t>
            </a:r>
            <a:endParaRPr kumimoji="0" lang="ru-RU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88840"/>
            <a:ext cx="7164288" cy="749945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Маркетинговые коммуникации</a:t>
            </a:r>
            <a:endParaRPr lang="ru-RU" sz="3600" i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196752"/>
            <a:ext cx="5364088" cy="4320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lvl="1"/>
            <a:r>
              <a:rPr lang="ru-RU" b="1" dirty="0">
                <a:solidFill>
                  <a:schemeClr val="bg1"/>
                </a:solidFill>
              </a:rPr>
              <a:t>Специфика маркетинга в мобильных социальных сетях</a:t>
            </a:r>
          </a:p>
        </p:txBody>
      </p:sp>
      <p:pic>
        <p:nvPicPr>
          <p:cNvPr id="33" name="Picture 2" descr="http://web.json.ru/images/design/json-and-partners-consulting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6381328"/>
            <a:ext cx="2088232" cy="434521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/>
        </p:nvGraphicFramePr>
        <p:xfrm>
          <a:off x="0" y="1844824"/>
          <a:ext cx="568863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1310571"/>
            <a:ext cx="5328592" cy="24622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>
                <a:ea typeface="Times New Roman"/>
                <a:cs typeface="Times New Roman"/>
              </a:rPr>
              <a:t>Частота пользования социальными сетями со смартфона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5940152" y="2060848"/>
            <a:ext cx="3024336" cy="181588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Более половины пользователей 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заходят в социальные сети через смартфон ежедневно, чуть менее четверти проверяют свой </a:t>
            </a:r>
            <a:r>
              <a:rPr kumimoji="0" lang="ru-RU" sz="14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аккаунт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 раз в неделю, еще 9% – лишь раз  в месяц, остальные – реже или вообще не пользуются такой услугой. 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773C-83C0-4904-BCE8-F69D0B43FA6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196752"/>
            <a:ext cx="5364088" cy="4320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lvl="1"/>
            <a:r>
              <a:rPr lang="ru-RU" b="1" dirty="0">
                <a:solidFill>
                  <a:schemeClr val="bg1"/>
                </a:solidFill>
              </a:rPr>
              <a:t>Специфика маркетинга в мобильных социальных сетях</a:t>
            </a:r>
          </a:p>
        </p:txBody>
      </p:sp>
      <p:pic>
        <p:nvPicPr>
          <p:cNvPr id="33" name="Picture 2" descr="http://web.json.ru/images/design/json-and-partners-consulting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6381328"/>
            <a:ext cx="2088232" cy="43452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1310571"/>
            <a:ext cx="5328592" cy="25513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dirty="0" smtClean="0">
                <a:ea typeface="Times New Roman"/>
                <a:cs typeface="Times New Roman"/>
              </a:rPr>
              <a:t>Посещения социальных сетей со смартфона</a:t>
            </a:r>
            <a:endParaRPr lang="ru-RU" dirty="0">
              <a:ea typeface="Calibri"/>
              <a:cs typeface="Times New Roman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79512" y="1772816"/>
          <a:ext cx="640871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6372200" y="2276872"/>
            <a:ext cx="2520280" cy="138499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Ежемесячно свои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аккаунты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посещает одинаковое количество женской и мужской аудитории. Из тех, кто никогда не заходит на сайты социальных сетей со смартфона, - больше мужчин.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773C-83C0-4904-BCE8-F69D0B43FA6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237402"/>
            <a:ext cx="5364088" cy="4320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lvl="1"/>
            <a:r>
              <a:rPr lang="ru-RU" b="1" dirty="0" smtClean="0">
                <a:solidFill>
                  <a:schemeClr val="bg1"/>
                </a:solidFill>
              </a:rPr>
              <a:t>Драйверы рынка мобильных социальных сетей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3" name="Picture 2" descr="http://web.json.ru/images/design/json-and-partners-consulting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6381328"/>
            <a:ext cx="2088232" cy="434521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773C-83C0-4904-BCE8-F69D0B43FA6E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268760"/>
            <a:ext cx="4119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/>
              <a:t>Увеличение числа продаж смартфонов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126436814"/>
              </p:ext>
            </p:extLst>
          </p:nvPr>
        </p:nvGraphicFramePr>
        <p:xfrm>
          <a:off x="827584" y="1988840"/>
          <a:ext cx="734481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058218" y="5829627"/>
            <a:ext cx="26248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 smtClean="0"/>
              <a:t>Наличный парк Смартфонов в Мире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237402"/>
            <a:ext cx="5364088" cy="4320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lvl="1"/>
            <a:r>
              <a:rPr lang="ru-RU" b="1" dirty="0" smtClean="0">
                <a:solidFill>
                  <a:schemeClr val="bg1"/>
                </a:solidFill>
              </a:rPr>
              <a:t>Драйверы рынка мобильных социальных сетей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3" name="Picture 2" descr="http://web.json.ru/images/design/json-and-partners-consulting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6381328"/>
            <a:ext cx="2088232" cy="434521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773C-83C0-4904-BCE8-F69D0B43FA6E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268760"/>
            <a:ext cx="3679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/>
              <a:t>Снижение средней цены гаджетов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77640" y="5968126"/>
            <a:ext cx="27656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 smtClean="0"/>
              <a:t>Средняя стоимость смартфона в Мире</a:t>
            </a:r>
            <a:endParaRPr lang="ru-RU" sz="1200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368617056"/>
              </p:ext>
            </p:extLst>
          </p:nvPr>
        </p:nvGraphicFramePr>
        <p:xfrm>
          <a:off x="971600" y="1857752"/>
          <a:ext cx="7200800" cy="3971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093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6984" y="2214181"/>
            <a:ext cx="6163160" cy="4320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-6984" y="3212976"/>
            <a:ext cx="6163160" cy="4320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4221088"/>
            <a:ext cx="6156176" cy="4320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37402"/>
            <a:ext cx="6156176" cy="4320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lvl="1"/>
            <a:r>
              <a:rPr lang="ru-RU" b="1" dirty="0" smtClean="0">
                <a:solidFill>
                  <a:schemeClr val="bg1"/>
                </a:solidFill>
              </a:rPr>
              <a:t>Драйверы рынка мобильных социальных сетей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3" name="Picture 2" descr="http://web.json.ru/images/design/json-and-partners-consulting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6381328"/>
            <a:ext cx="2088232" cy="434521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773C-83C0-4904-BCE8-F69D0B43FA6E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268760"/>
            <a:ext cx="50810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Улучшение </a:t>
            </a:r>
            <a:r>
              <a:rPr lang="ru-RU" b="1" dirty="0"/>
              <a:t>показателей мобильного интернета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267580"/>
            <a:ext cx="3730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/>
              <a:t>Проникновение </a:t>
            </a:r>
            <a:r>
              <a:rPr lang="ru-RU" b="1" dirty="0"/>
              <a:t>социальных сетей.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212976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Интеграция мобильных социальных сетей в приложения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221088"/>
            <a:ext cx="1736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err="1"/>
              <a:t>Геймификация</a:t>
            </a:r>
            <a:r>
              <a:rPr lang="ru-RU" b="1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20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9128" y="3757682"/>
            <a:ext cx="5364088" cy="432048"/>
          </a:xfrm>
          <a:prstGeom prst="rect">
            <a:avLst/>
          </a:prstGeom>
          <a:solidFill>
            <a:srgbClr val="FF9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9128" y="1667709"/>
            <a:ext cx="5364088" cy="432048"/>
          </a:xfrm>
          <a:prstGeom prst="rect">
            <a:avLst/>
          </a:prstGeom>
          <a:solidFill>
            <a:srgbClr val="FF9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2708082"/>
            <a:ext cx="5364088" cy="432048"/>
          </a:xfrm>
          <a:prstGeom prst="rect">
            <a:avLst/>
          </a:prstGeom>
          <a:solidFill>
            <a:srgbClr val="FF9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lvl="1"/>
            <a:r>
              <a:rPr lang="ru-RU" b="1" dirty="0" smtClean="0">
                <a:solidFill>
                  <a:schemeClr val="bg1"/>
                </a:solidFill>
              </a:rPr>
              <a:t>Барьеры рынка мобильных социальных сетей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3" name="Picture 2" descr="http://web.json.ru/images/design/json-and-partners-consulting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6381328"/>
            <a:ext cx="2088232" cy="434521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773C-83C0-4904-BCE8-F69D0B43FA6E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4903" y="1667709"/>
            <a:ext cx="46712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/>
              <a:t>Недостаточное проникновение смартфонов.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4903" y="2708082"/>
            <a:ext cx="4235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/>
              <a:t>Конкуренция с глобальными лидерами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4904" y="3789040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Сложности с монетизации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14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www.usainternetmarketing.com/blog/wp-content/uploads/2010/11/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24744"/>
            <a:ext cx="4029075" cy="3848101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07504" y="1628800"/>
            <a:ext cx="5040560" cy="4392488"/>
          </a:xfrm>
        </p:spPr>
        <p:txBody>
          <a:bodyPr>
            <a:noAutofit/>
          </a:bodyPr>
          <a:lstStyle/>
          <a:p>
            <a:pPr lvl="0" algn="l">
              <a:spcBef>
                <a:spcPct val="20000"/>
              </a:spcBef>
              <a:defRPr/>
            </a:pPr>
            <a:r>
              <a:rPr lang="ru-RU" sz="2800" b="1" dirty="0" smtClean="0"/>
              <a:t>Вопросы приветствуются!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/>
              <a:t>Дронов Олег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000" dirty="0"/>
              <a:t>Руководитель направления цифрового контента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en-US" sz="2000" b="1" dirty="0" smtClean="0"/>
              <a:t>J'SON </a:t>
            </a:r>
            <a:r>
              <a:rPr lang="en-US" sz="2000" b="1" dirty="0" smtClean="0"/>
              <a:t>&amp; PARTNERS CONSULTING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/>
              <a:t> 8 (495</a:t>
            </a:r>
            <a:r>
              <a:rPr lang="ru-RU" sz="2000" dirty="0"/>
              <a:t>) 625-7245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 101990 </a:t>
            </a:r>
            <a:r>
              <a:rPr lang="ru-RU" sz="2000" dirty="0"/>
              <a:t>Москва, Армянский переулок, д.11А/2, стр. </a:t>
            </a:r>
            <a:r>
              <a:rPr lang="ru-RU" sz="2000" dirty="0" smtClean="0"/>
              <a:t>1Б</a:t>
            </a:r>
            <a:br>
              <a:rPr lang="ru-RU" sz="20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11" name="Picture 2" descr="http://web.json.ru/images/design/json-and-partners-consulting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4844810" cy="1008112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Маркетинговые коммуникации в мобильных социальных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медиа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			Москва,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852936"/>
            <a:ext cx="2987824" cy="23762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2852936"/>
            <a:ext cx="2987824" cy="23762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2852936"/>
            <a:ext cx="2987824" cy="23762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J</a:t>
            </a:r>
            <a:r>
              <a:rPr lang="ru-RU" sz="3600" dirty="0" smtClean="0"/>
              <a:t>'</a:t>
            </a:r>
            <a:r>
              <a:rPr lang="ru-RU" sz="3600" dirty="0" err="1" smtClean="0"/>
              <a:t>son</a:t>
            </a:r>
            <a:r>
              <a:rPr lang="ru-RU" sz="3600" dirty="0" smtClean="0"/>
              <a:t> &amp; </a:t>
            </a:r>
            <a:r>
              <a:rPr lang="ru-RU" sz="3600" dirty="0" err="1" smtClean="0"/>
              <a:t>Partners</a:t>
            </a:r>
            <a:r>
              <a:rPr lang="ru-RU" sz="3600" dirty="0" smtClean="0"/>
              <a:t> </a:t>
            </a:r>
            <a:r>
              <a:rPr lang="ru-RU" sz="3600" dirty="0" err="1" smtClean="0"/>
              <a:t>Consulting</a:t>
            </a:r>
            <a:r>
              <a:rPr lang="ru-RU" sz="3600" i="1" dirty="0" smtClean="0"/>
              <a:t> 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56176" y="2924944"/>
            <a:ext cx="2987824" cy="22322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b="1" dirty="0" smtClean="0"/>
              <a:t>Юридические услуги:</a:t>
            </a:r>
          </a:p>
          <a:p>
            <a:pPr>
              <a:buNone/>
            </a:pPr>
            <a:endParaRPr lang="en-US" sz="1600" b="1" dirty="0" smtClean="0"/>
          </a:p>
          <a:p>
            <a:pPr marL="0">
              <a:buFont typeface="Wingdings" pitchFamily="2" charset="2"/>
              <a:buChar char="ü"/>
            </a:pPr>
            <a:r>
              <a:rPr lang="ru-RU" sz="1600" dirty="0"/>
              <a:t>Сопровождение проектов</a:t>
            </a:r>
          </a:p>
          <a:p>
            <a:pPr marL="0">
              <a:buFont typeface="Wingdings" pitchFamily="2" charset="2"/>
              <a:buChar char="ü"/>
            </a:pPr>
            <a:r>
              <a:rPr lang="ru-RU" sz="1600" dirty="0"/>
              <a:t>Тарифное регулирование</a:t>
            </a:r>
          </a:p>
          <a:p>
            <a:pPr marL="0">
              <a:buFont typeface="Wingdings" pitchFamily="2" charset="2"/>
              <a:buChar char="ü"/>
            </a:pPr>
            <a:r>
              <a:rPr lang="ru-RU" sz="1600" dirty="0"/>
              <a:t>Антимонопольное регулирование</a:t>
            </a:r>
          </a:p>
        </p:txBody>
      </p:sp>
      <p:pic>
        <p:nvPicPr>
          <p:cNvPr id="4098" name="Picture 2" descr="http://web.json.ru/images/design/json-and-partners-consulting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0"/>
            <a:ext cx="2555776" cy="5318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412776"/>
            <a:ext cx="9144000" cy="9361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Ведущая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международная консалтинговая компания, специализирующаяся на рынках телекоммуникаций,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медиа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ИТ и инновационных технологий в России, СНГ, Центральной Азии с 1996 года.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981270"/>
            <a:ext cx="29158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Исследования </a:t>
            </a:r>
            <a:r>
              <a:rPr lang="ru-RU" sz="1600" b="1" dirty="0" smtClean="0"/>
              <a:t>рынков:</a:t>
            </a:r>
          </a:p>
          <a:p>
            <a:endParaRPr lang="ru-RU" sz="1600" dirty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 Управленческий </a:t>
            </a:r>
            <a:r>
              <a:rPr lang="ru-RU" sz="1600" dirty="0"/>
              <a:t>консалтинг</a:t>
            </a:r>
            <a:endParaRPr lang="ru-RU" sz="1600" b="1" dirty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 Готовые </a:t>
            </a:r>
            <a:r>
              <a:rPr lang="ru-RU" sz="1600" dirty="0"/>
              <a:t>аналитические отчеты</a:t>
            </a:r>
            <a:endParaRPr lang="en-US" sz="1600" dirty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 Маркетинговые </a:t>
            </a:r>
            <a:r>
              <a:rPr lang="ru-RU" sz="1600" dirty="0"/>
              <a:t>исследования</a:t>
            </a:r>
            <a:endParaRPr lang="en-US" sz="1600" dirty="0"/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  Статистика ИКТ рынка </a:t>
            </a:r>
            <a:r>
              <a:rPr lang="ru-RU" sz="1600" dirty="0"/>
              <a:t>РФ</a:t>
            </a:r>
            <a:endParaRPr lang="en-US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2951073"/>
            <a:ext cx="30243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Инвестиционно-финансовые </a:t>
            </a:r>
            <a:r>
              <a:rPr lang="ru-RU" sz="1600" b="1" dirty="0" smtClean="0"/>
              <a:t>услуги: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Бизнес </a:t>
            </a:r>
            <a:r>
              <a:rPr lang="ru-RU" sz="1600" dirty="0"/>
              <a:t>планирование</a:t>
            </a:r>
            <a:endParaRPr lang="en-US" sz="1600" dirty="0"/>
          </a:p>
          <a:p>
            <a:pPr>
              <a:buFont typeface="Wingdings" pitchFamily="2" charset="2"/>
              <a:buChar char="ü"/>
            </a:pPr>
            <a:r>
              <a:rPr lang="ru-RU" sz="1600" dirty="0"/>
              <a:t>Финансовое моделирование</a:t>
            </a:r>
            <a:endParaRPr lang="en-US" sz="1600" dirty="0"/>
          </a:p>
          <a:p>
            <a:pPr>
              <a:buFont typeface="Wingdings" pitchFamily="2" charset="2"/>
              <a:buChar char="ü"/>
            </a:pPr>
            <a:r>
              <a:rPr lang="ru-RU" sz="1600" dirty="0"/>
              <a:t>Аудит бизнес-планов и моделей</a:t>
            </a:r>
            <a:endParaRPr lang="en-US" sz="1600" dirty="0"/>
          </a:p>
          <a:p>
            <a:pPr>
              <a:buFont typeface="Wingdings" pitchFamily="2" charset="2"/>
              <a:buChar char="ü"/>
            </a:pPr>
            <a:r>
              <a:rPr lang="ru-RU" sz="1600" dirty="0"/>
              <a:t>Корпоративные финансы</a:t>
            </a:r>
            <a:endParaRPr lang="en-US" sz="1600" dirty="0"/>
          </a:p>
          <a:p>
            <a:pPr>
              <a:buFont typeface="Wingdings" pitchFamily="2" charset="2"/>
              <a:buChar char="ü"/>
            </a:pPr>
            <a:r>
              <a:rPr lang="ru-RU" sz="1600" dirty="0"/>
              <a:t>Сопровождение M&amp;A сделок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773C-83C0-4904-BCE8-F69D0B43FA6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</a:rPr>
              <a:t>Мобильные социальные </a:t>
            </a:r>
            <a:r>
              <a:rPr lang="ru-RU" sz="2000" b="1" dirty="0" smtClean="0">
                <a:solidFill>
                  <a:schemeClr val="bg1"/>
                </a:solidFill>
              </a:rPr>
              <a:t>сети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web.json.ru/images/design/json-and-partners-consulting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165304"/>
            <a:ext cx="2555776" cy="531808"/>
          </a:xfrm>
          <a:prstGeom prst="rect">
            <a:avLst/>
          </a:prstGeom>
          <a:noFill/>
        </p:spPr>
      </p:pic>
      <p:sp>
        <p:nvSpPr>
          <p:cNvPr id="15" name="Овал 14"/>
          <p:cNvSpPr/>
          <p:nvPr/>
        </p:nvSpPr>
        <p:spPr>
          <a:xfrm>
            <a:off x="323528" y="1052736"/>
            <a:ext cx="1242138" cy="1170913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23528" y="1356157"/>
            <a:ext cx="12421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Системы знакомств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Знак запрета 13"/>
          <p:cNvSpPr/>
          <p:nvPr/>
        </p:nvSpPr>
        <p:spPr>
          <a:xfrm>
            <a:off x="323528" y="1052736"/>
            <a:ext cx="1296144" cy="1224136"/>
          </a:xfrm>
          <a:prstGeom prst="noSmoking">
            <a:avLst>
              <a:gd name="adj" fmla="val 924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61710" y="1105959"/>
            <a:ext cx="1242138" cy="1170913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1961710" y="1356157"/>
            <a:ext cx="12421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Видео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хостинги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Знак запрета 22"/>
          <p:cNvSpPr/>
          <p:nvPr/>
        </p:nvSpPr>
        <p:spPr>
          <a:xfrm>
            <a:off x="1907704" y="1052736"/>
            <a:ext cx="1296144" cy="1224136"/>
          </a:xfrm>
          <a:prstGeom prst="noSmoking">
            <a:avLst>
              <a:gd name="adj" fmla="val 924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940152" y="1052736"/>
            <a:ext cx="1242138" cy="1170913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5940152" y="1356157"/>
            <a:ext cx="12421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Фото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dirty="0" err="1" smtClean="0">
                <a:latin typeface="Tahoma" pitchFamily="34" charset="0"/>
                <a:cs typeface="Tahoma" pitchFamily="34" charset="0"/>
              </a:rPr>
              <a:t>хостинги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Знак запрета 26"/>
          <p:cNvSpPr/>
          <p:nvPr/>
        </p:nvSpPr>
        <p:spPr>
          <a:xfrm>
            <a:off x="5868144" y="1052736"/>
            <a:ext cx="1368152" cy="1224136"/>
          </a:xfrm>
          <a:prstGeom prst="noSmoking">
            <a:avLst>
              <a:gd name="adj" fmla="val 924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7596336" y="1052736"/>
            <a:ext cx="1242138" cy="1170913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7596336" y="1485944"/>
            <a:ext cx="12421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Форумы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Знак запрета 30"/>
          <p:cNvSpPr/>
          <p:nvPr/>
        </p:nvSpPr>
        <p:spPr>
          <a:xfrm>
            <a:off x="7596336" y="1052736"/>
            <a:ext cx="1296144" cy="1224136"/>
          </a:xfrm>
          <a:prstGeom prst="noSmoking">
            <a:avLst>
              <a:gd name="adj" fmla="val 924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773C-83C0-4904-BCE8-F69D0B43FA6E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34" name="Схема 33"/>
          <p:cNvGraphicFramePr/>
          <p:nvPr>
            <p:extLst>
              <p:ext uri="{D42A27DB-BD31-4B8C-83A1-F6EECF244321}">
                <p14:modId xmlns:p14="http://schemas.microsoft.com/office/powerpoint/2010/main" val="1509583354"/>
              </p:ext>
            </p:extLst>
          </p:nvPr>
        </p:nvGraphicFramePr>
        <p:xfrm>
          <a:off x="1468760" y="1356157"/>
          <a:ext cx="6127576" cy="4342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</a:rPr>
              <a:t>Аудитория мобильных социальных сетей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web.json.ru/images/design/json-and-partners-consulting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165304"/>
            <a:ext cx="2555776" cy="531808"/>
          </a:xfrm>
          <a:prstGeom prst="rect">
            <a:avLst/>
          </a:prstGeom>
          <a:noFill/>
        </p:spPr>
      </p:pic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3005662473"/>
              </p:ext>
            </p:extLst>
          </p:nvPr>
        </p:nvGraphicFramePr>
        <p:xfrm>
          <a:off x="0" y="1397000"/>
          <a:ext cx="4644008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0" y="1124744"/>
            <a:ext cx="4427984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1124744"/>
            <a:ext cx="4427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Мировая </a:t>
            </a:r>
            <a:r>
              <a:rPr lang="ru-RU" b="1" dirty="0" smtClean="0">
                <a:solidFill>
                  <a:schemeClr val="bg1"/>
                </a:solidFill>
              </a:rPr>
              <a:t>аудитория </a:t>
            </a:r>
            <a:r>
              <a:rPr lang="ru-RU" b="1" dirty="0" err="1" smtClean="0">
                <a:solidFill>
                  <a:schemeClr val="bg1"/>
                </a:solidFill>
              </a:rPr>
              <a:t>соцсетей</a:t>
            </a:r>
            <a:r>
              <a:rPr lang="ru-RU" b="1" dirty="0" smtClean="0">
                <a:solidFill>
                  <a:schemeClr val="bg1"/>
                </a:solidFill>
              </a:rPr>
              <a:t>, млн. чел.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34" name="Диаграмма 33"/>
          <p:cNvGraphicFramePr/>
          <p:nvPr/>
        </p:nvGraphicFramePr>
        <p:xfrm>
          <a:off x="4499992" y="1484784"/>
          <a:ext cx="4464496" cy="4496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4716016" y="1124744"/>
            <a:ext cx="4427984" cy="432048"/>
          </a:xfrm>
          <a:prstGeom prst="rect">
            <a:avLst/>
          </a:prstGeom>
          <a:solidFill>
            <a:schemeClr val="accent6">
              <a:lumMod val="75000"/>
              <a:alpha val="7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716016" y="1124744"/>
            <a:ext cx="4427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Российская аудитория </a:t>
            </a:r>
            <a:r>
              <a:rPr lang="ru-RU" b="1" dirty="0" err="1" smtClean="0">
                <a:solidFill>
                  <a:schemeClr val="bg1"/>
                </a:solidFill>
              </a:rPr>
              <a:t>соцсетей</a:t>
            </a:r>
            <a:r>
              <a:rPr lang="ru-RU" b="1" dirty="0" smtClean="0">
                <a:solidFill>
                  <a:schemeClr val="bg1"/>
                </a:solidFill>
              </a:rPr>
              <a:t>, млн. чел.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773C-83C0-4904-BCE8-F69D0B43FA6E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5365580"/>
            <a:ext cx="30412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2011                              2012                           2016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</a:rPr>
              <a:t>Структура рынка мобильных социальных сетей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web.json.ru/images/design/json-and-partners-consulting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3479"/>
            <a:ext cx="2088232" cy="434521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0" y="1124744"/>
            <a:ext cx="4427984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1124744"/>
            <a:ext cx="4427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Структура рынка </a:t>
            </a:r>
            <a:r>
              <a:rPr lang="ru-RU" sz="1600" b="1" dirty="0" err="1" smtClean="0">
                <a:solidFill>
                  <a:schemeClr val="bg1"/>
                </a:solidFill>
              </a:rPr>
              <a:t>соцсетей</a:t>
            </a:r>
            <a:r>
              <a:rPr lang="ru-RU" sz="1600" b="1" dirty="0" smtClean="0">
                <a:solidFill>
                  <a:schemeClr val="bg1"/>
                </a:solidFill>
              </a:rPr>
              <a:t> в мире, млн. долл.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716016" y="1124744"/>
            <a:ext cx="4427984" cy="432048"/>
          </a:xfrm>
          <a:prstGeom prst="rect">
            <a:avLst/>
          </a:prstGeom>
          <a:solidFill>
            <a:schemeClr val="accent6">
              <a:lumMod val="75000"/>
              <a:alpha val="7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716016" y="1124744"/>
            <a:ext cx="4427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Структура рынка </a:t>
            </a:r>
            <a:r>
              <a:rPr lang="ru-RU" sz="1600" b="1" dirty="0" err="1" smtClean="0">
                <a:solidFill>
                  <a:schemeClr val="bg1"/>
                </a:solidFill>
              </a:rPr>
              <a:t>соцсетей</a:t>
            </a:r>
            <a:r>
              <a:rPr lang="ru-RU" sz="1600" b="1" dirty="0" smtClean="0">
                <a:solidFill>
                  <a:schemeClr val="bg1"/>
                </a:solidFill>
              </a:rPr>
              <a:t> в России, млн. долл. 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824719295"/>
              </p:ext>
            </p:extLst>
          </p:nvPr>
        </p:nvGraphicFramePr>
        <p:xfrm>
          <a:off x="0" y="1628800"/>
          <a:ext cx="448816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274024539"/>
              </p:ext>
            </p:extLst>
          </p:nvPr>
        </p:nvGraphicFramePr>
        <p:xfrm>
          <a:off x="4655840" y="1700808"/>
          <a:ext cx="448816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773C-83C0-4904-BCE8-F69D0B43FA6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/>
          <p:nvPr/>
        </p:nvPicPr>
        <p:blipFill>
          <a:blip r:embed="rId2" cstate="print"/>
          <a:srcRect l="80443" t="56805" r="4966" b="23186"/>
          <a:stretch>
            <a:fillRect/>
          </a:stretch>
        </p:blipFill>
        <p:spPr bwMode="auto">
          <a:xfrm>
            <a:off x="7020272" y="2636912"/>
            <a:ext cx="1979712" cy="108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/>
          <p:cNvPicPr/>
          <p:nvPr/>
        </p:nvPicPr>
        <p:blipFill>
          <a:blip r:embed="rId2" cstate="print"/>
          <a:srcRect l="75265" t="54316" r="21432" b="34236"/>
          <a:stretch>
            <a:fillRect/>
          </a:stretch>
        </p:blipFill>
        <p:spPr bwMode="auto">
          <a:xfrm>
            <a:off x="4355976" y="3861048"/>
            <a:ext cx="7200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/>
          <p:cNvPicPr/>
          <p:nvPr/>
        </p:nvPicPr>
        <p:blipFill>
          <a:blip r:embed="rId2" cstate="print"/>
          <a:srcRect l="74605" t="42734" r="17965" b="45818"/>
          <a:stretch>
            <a:fillRect/>
          </a:stretch>
        </p:blipFill>
        <p:spPr bwMode="auto">
          <a:xfrm>
            <a:off x="4572000" y="4581128"/>
            <a:ext cx="115212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/>
          <p:nvPr/>
        </p:nvPicPr>
        <p:blipFill>
          <a:blip r:embed="rId2" cstate="print"/>
          <a:srcRect l="68236" t="24694" r="28579" b="61973"/>
          <a:stretch>
            <a:fillRect/>
          </a:stretch>
        </p:blipFill>
        <p:spPr bwMode="auto">
          <a:xfrm>
            <a:off x="4139952" y="4509120"/>
            <a:ext cx="43204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</a:rPr>
              <a:t>Технологический прогресс </a:t>
            </a:r>
            <a:r>
              <a:rPr lang="ru-RU" sz="2000" b="1" dirty="0" err="1">
                <a:solidFill>
                  <a:schemeClr val="bg1"/>
                </a:solidFill>
              </a:rPr>
              <a:t>медиа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73013" t="13785" r="4966" b="61973"/>
          <a:stretch>
            <a:fillRect/>
          </a:stretch>
        </p:blipFill>
        <p:spPr bwMode="auto">
          <a:xfrm>
            <a:off x="5796136" y="3717032"/>
            <a:ext cx="324036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104456" y="1700808"/>
            <a:ext cx="313184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Мобильность проникла во все сферы потребительской жизни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700808"/>
            <a:ext cx="374441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ea typeface="Calibri" pitchFamily="34" charset="0"/>
                <a:cs typeface="Tahoma" pitchFamily="34" charset="0"/>
              </a:rPr>
              <a:t>Мобильный маркетинг – </a:t>
            </a:r>
            <a:r>
              <a:rPr lang="ru-RU" sz="1600" b="1" dirty="0" smtClean="0">
                <a:ea typeface="Calibri" pitchFamily="34" charset="0"/>
                <a:cs typeface="Tahoma" pitchFamily="34" charset="0"/>
              </a:rPr>
              <a:t/>
            </a:r>
            <a:br>
              <a:rPr lang="ru-RU" sz="1600" b="1" dirty="0" smtClean="0">
                <a:ea typeface="Calibri" pitchFamily="34" charset="0"/>
                <a:cs typeface="Tahoma" pitchFamily="34" charset="0"/>
              </a:rPr>
            </a:br>
            <a:r>
              <a:rPr lang="ru-RU" sz="1600" b="1" dirty="0" smtClean="0">
                <a:ea typeface="Calibri" pitchFamily="34" charset="0"/>
                <a:cs typeface="Tahoma" pitchFamily="34" charset="0"/>
              </a:rPr>
              <a:t>неотъемлемая </a:t>
            </a:r>
            <a:r>
              <a:rPr lang="ru-RU" sz="1600" b="1" dirty="0">
                <a:ea typeface="Calibri" pitchFamily="34" charset="0"/>
                <a:cs typeface="Tahoma" pitchFamily="34" charset="0"/>
              </a:rPr>
              <a:t>часть  </a:t>
            </a:r>
            <a:r>
              <a:rPr lang="ru-RU" sz="1600" b="1" dirty="0" err="1">
                <a:ea typeface="Calibri" pitchFamily="34" charset="0"/>
                <a:cs typeface="Tahoma" pitchFamily="34" charset="0"/>
              </a:rPr>
              <a:t>маркетинг-mix</a:t>
            </a:r>
            <a:endParaRPr lang="ru-RU" sz="1600" b="1" dirty="0">
              <a:ea typeface="Calibri" pitchFamily="34" charset="0"/>
              <a:cs typeface="Tahoma" pitchFamily="34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2" cstate="print"/>
          <a:srcRect l="61867" t="42734" r="25395" b="30600"/>
          <a:stretch>
            <a:fillRect/>
          </a:stretch>
        </p:blipFill>
        <p:spPr bwMode="auto">
          <a:xfrm>
            <a:off x="2051720" y="3933056"/>
            <a:ext cx="208823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ятиугольник 14"/>
          <p:cNvSpPr/>
          <p:nvPr/>
        </p:nvSpPr>
        <p:spPr>
          <a:xfrm>
            <a:off x="0" y="5445224"/>
            <a:ext cx="9144000" cy="288032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79512" y="544522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</a:rPr>
              <a:t>1950</a:t>
            </a:r>
            <a:endParaRPr lang="ru-RU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03648" y="544522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</a:rPr>
              <a:t>1960</a:t>
            </a:r>
            <a:endParaRPr lang="ru-RU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32985" y="544522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</a:rPr>
              <a:t>1970</a:t>
            </a:r>
            <a:endParaRPr lang="ru-RU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29129" y="544522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</a:rPr>
              <a:t>1980</a:t>
            </a:r>
            <a:endParaRPr lang="ru-RU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53265" y="544522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</a:rPr>
              <a:t>1990</a:t>
            </a:r>
            <a:endParaRPr lang="ru-RU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77401" y="544522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</a:rPr>
              <a:t>2000</a:t>
            </a:r>
            <a:endParaRPr lang="ru-RU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45553" y="5445224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</a:rPr>
              <a:t>2010</a:t>
            </a:r>
            <a:endParaRPr lang="ru-RU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4" name="Рисунок 23"/>
          <p:cNvPicPr/>
          <p:nvPr/>
        </p:nvPicPr>
        <p:blipFill>
          <a:blip r:embed="rId2" cstate="print"/>
          <a:srcRect l="54437" t="23482" r="38933" b="61973"/>
          <a:stretch>
            <a:fillRect/>
          </a:stretch>
        </p:blipFill>
        <p:spPr bwMode="auto">
          <a:xfrm>
            <a:off x="611560" y="4509120"/>
            <a:ext cx="89959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/>
          <p:cNvPicPr/>
          <p:nvPr/>
        </p:nvPicPr>
        <p:blipFill>
          <a:blip r:embed="rId2" cstate="print"/>
          <a:srcRect l="63990" t="23482" r="33356" b="61973"/>
          <a:stretch>
            <a:fillRect/>
          </a:stretch>
        </p:blipFill>
        <p:spPr bwMode="auto">
          <a:xfrm rot="21404401">
            <a:off x="1739410" y="4571589"/>
            <a:ext cx="36004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/>
          <p:cNvPicPr/>
          <p:nvPr/>
        </p:nvPicPr>
        <p:blipFill>
          <a:blip r:embed="rId2" cstate="print"/>
          <a:srcRect l="82087" t="42734" r="4966" b="43414"/>
          <a:stretch>
            <a:fillRect/>
          </a:stretch>
        </p:blipFill>
        <p:spPr bwMode="auto">
          <a:xfrm>
            <a:off x="7380312" y="1628800"/>
            <a:ext cx="16561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Выгнутая вверх стрелка 30"/>
          <p:cNvSpPr/>
          <p:nvPr/>
        </p:nvSpPr>
        <p:spPr>
          <a:xfrm flipH="1">
            <a:off x="5220072" y="980728"/>
            <a:ext cx="2952328" cy="648072"/>
          </a:xfrm>
          <a:prstGeom prst="curvedDownArrow">
            <a:avLst>
              <a:gd name="adj1" fmla="val 25000"/>
              <a:gd name="adj2" fmla="val 70694"/>
              <a:gd name="adj3" fmla="val 2363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Выгнутая вниз стрелка 31"/>
          <p:cNvSpPr/>
          <p:nvPr/>
        </p:nvSpPr>
        <p:spPr>
          <a:xfrm flipH="1">
            <a:off x="2123728" y="2348880"/>
            <a:ext cx="2376264" cy="720080"/>
          </a:xfrm>
          <a:prstGeom prst="curvedUpArrow">
            <a:avLst>
              <a:gd name="adj1" fmla="val 25000"/>
              <a:gd name="adj2" fmla="val 57145"/>
              <a:gd name="adj3" fmla="val 25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3" name="Picture 2" descr="http://web.json.ru/images/design/json-and-partners-consulting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3479"/>
            <a:ext cx="2088232" cy="434521"/>
          </a:xfrm>
          <a:prstGeom prst="rect">
            <a:avLst/>
          </a:prstGeom>
          <a:noFill/>
        </p:spPr>
      </p:pic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773C-83C0-4904-BCE8-F69D0B43FA6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 animBg="1"/>
      <p:bldP spid="1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Маркетинговые коммуникации в мобильных  социальных сетях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2" descr="http://web.json.ru/images/design/json-and-partners-consulting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3479"/>
            <a:ext cx="2088232" cy="43452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1412776"/>
            <a:ext cx="2195736" cy="122413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304256" y="1412776"/>
            <a:ext cx="2195736" cy="12241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608512" y="1412776"/>
            <a:ext cx="2195736" cy="12241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948264" y="1412776"/>
            <a:ext cx="2195736" cy="12241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1844824"/>
            <a:ext cx="15755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Мониторинг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11760" y="1700808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Управление репутацией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27036" y="1804754"/>
            <a:ext cx="1761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Продвижение</a:t>
            </a:r>
            <a:endParaRPr lang="ru-RU" sz="20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308304" y="1640994"/>
            <a:ext cx="15665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95000"/>
                  </a:schemeClr>
                </a:solidFill>
              </a:rPr>
              <a:t>Клиентская поддержка</a:t>
            </a:r>
          </a:p>
        </p:txBody>
      </p:sp>
      <p:pic>
        <p:nvPicPr>
          <p:cNvPr id="22" name="Рисунок 21" descr="Подборка сервисов для эффективного мониторинга социальных меди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90" y="3738046"/>
            <a:ext cx="1584325" cy="53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2915816" y="3068960"/>
            <a:ext cx="1336113" cy="576064"/>
          </a:xfrm>
          <a:prstGeom prst="rect">
            <a:avLst/>
          </a:prstGeom>
          <a:gradFill rotWithShape="0">
            <a:gsLst>
              <a:gs pos="0">
                <a:srgbClr val="F79646"/>
              </a:gs>
              <a:gs pos="100000">
                <a:srgbClr val="DF6A09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9783" dir="3885549" algn="ctr" rotWithShape="0">
              <a:srgbClr val="974706">
                <a:alpha val="74997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Формирование коммуникационной стратегии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2915816" y="4077072"/>
            <a:ext cx="1368152" cy="432048"/>
          </a:xfrm>
          <a:prstGeom prst="rect">
            <a:avLst/>
          </a:prstGeom>
          <a:gradFill rotWithShape="0">
            <a:gsLst>
              <a:gs pos="0">
                <a:srgbClr val="F79646"/>
              </a:gs>
              <a:gs pos="100000">
                <a:srgbClr val="DF6A09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9783" dir="3885549" algn="ctr" rotWithShape="0">
              <a:srgbClr val="974706">
                <a:alpha val="74997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Привлечение экспертов области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2915816" y="4941168"/>
            <a:ext cx="1363419" cy="432048"/>
          </a:xfrm>
          <a:prstGeom prst="rect">
            <a:avLst/>
          </a:prstGeom>
          <a:gradFill rotWithShape="0">
            <a:gsLst>
              <a:gs pos="0">
                <a:srgbClr val="F79646"/>
              </a:gs>
              <a:gs pos="100000">
                <a:srgbClr val="DF6A09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9783" dir="3885549" algn="ctr" rotWithShape="0">
              <a:srgbClr val="974706">
                <a:alpha val="74997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Распространение промо-материалов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2915816" y="5733256"/>
            <a:ext cx="1368152" cy="360040"/>
          </a:xfrm>
          <a:prstGeom prst="rect">
            <a:avLst/>
          </a:prstGeom>
          <a:gradFill rotWithShape="0">
            <a:gsLst>
              <a:gs pos="0">
                <a:srgbClr val="F79646"/>
              </a:gs>
              <a:gs pos="100000">
                <a:srgbClr val="DF6A09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9783" dir="3885549" algn="ctr" rotWithShape="0">
              <a:srgbClr val="974706">
                <a:alpha val="74997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Контроль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2339752" y="2780928"/>
            <a:ext cx="504056" cy="3384376"/>
          </a:xfrm>
          <a:prstGeom prst="rect">
            <a:avLst/>
          </a:prstGeom>
          <a:solidFill>
            <a:schemeClr val="bg1">
              <a:lumMod val="65000"/>
            </a:schemeClr>
          </a:solidFill>
          <a:ln w="0">
            <a:noFill/>
            <a:miter lim="800000"/>
            <a:headEnd/>
            <a:tailEnd/>
          </a:ln>
          <a:effectLst>
            <a:outerShdw dist="29783" dir="3885549" algn="ctr" rotWithShape="0">
              <a:srgbClr val="205867">
                <a:alpha val="74997"/>
              </a:srgbClr>
            </a:outerShdw>
          </a:effec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</a:rPr>
              <a:t>Непрерывный коммуникационный процесс общения с целевой аудиторией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39" name="Стрелка вниз 38"/>
          <p:cNvSpPr/>
          <p:nvPr/>
        </p:nvSpPr>
        <p:spPr>
          <a:xfrm>
            <a:off x="3419872" y="3789040"/>
            <a:ext cx="288032" cy="216024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>
            <a:off x="3419872" y="4653136"/>
            <a:ext cx="288032" cy="216024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>
            <a:off x="3419872" y="5445224"/>
            <a:ext cx="288032" cy="216024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Shape 42"/>
          <p:cNvCxnSpPr>
            <a:stCxn id="3" idx="0"/>
            <a:endCxn id="25" idx="3"/>
          </p:cNvCxnSpPr>
          <p:nvPr/>
        </p:nvCxnSpPr>
        <p:spPr>
          <a:xfrm rot="16200000" flipH="1">
            <a:off x="2511762" y="4141071"/>
            <a:ext cx="2844316" cy="700095"/>
          </a:xfrm>
          <a:prstGeom prst="bentConnector4">
            <a:avLst>
              <a:gd name="adj1" fmla="val -8037"/>
              <a:gd name="adj2" fmla="val 124490"/>
            </a:avLst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7020272" y="2835369"/>
            <a:ext cx="212372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Онлайн-опрос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 показал, что 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17% респондентов 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обращаются к социальным </a:t>
            </a:r>
            <a:r>
              <a:rPr kumimoji="0" lang="ru-RU" sz="14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медиа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ahoma" pitchFamily="34" charset="0"/>
              </a:rPr>
              <a:t> за клиентской поддержкой хотя бы один раз в течение года.</a:t>
            </a:r>
            <a:endParaRPr kumimoji="0" lang="ru-RU" sz="105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4644008" y="2766407"/>
            <a:ext cx="216024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ahoma" pitchFamily="34" charset="0"/>
              </a:rPr>
              <a:t>Инструменты продвижения: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ahoma" pitchFamily="34" charset="0"/>
              </a:rPr>
              <a:t>  скрытая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ahoma" pitchFamily="34" charset="0"/>
              </a:rPr>
              <a:t>реклама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ahoma" pitchFamily="34" charset="0"/>
              </a:rPr>
              <a:t>  креативный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ahoma" pitchFamily="34" charset="0"/>
              </a:rPr>
              <a:t>вирусный контент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ahoma" pitchFamily="34" charset="0"/>
              </a:rPr>
              <a:t>  работа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ahoma" pitchFamily="34" charset="0"/>
              </a:rPr>
              <a:t>с лидерами мнений.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773C-83C0-4904-BCE8-F69D0B43FA6E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04" y="2894087"/>
            <a:ext cx="1149207" cy="463492"/>
          </a:xfrm>
          <a:prstGeom prst="rect">
            <a:avLst/>
          </a:prstGeom>
        </p:spPr>
      </p:pic>
      <p:pic>
        <p:nvPicPr>
          <p:cNvPr id="1026" name="Picture 2" descr="C:\Users\O.Dronov\Desktop\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61" y="4551213"/>
            <a:ext cx="85725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lvl="1"/>
            <a:r>
              <a:rPr lang="ru-RU" b="1" dirty="0">
                <a:solidFill>
                  <a:schemeClr val="bg1"/>
                </a:solidFill>
              </a:rPr>
              <a:t>Специфика маркетинга в мобильных социальных сетях</a:t>
            </a:r>
          </a:p>
        </p:txBody>
      </p:sp>
      <p:pic>
        <p:nvPicPr>
          <p:cNvPr id="33" name="Picture 2" descr="http://web.json.ru/images/design/json-and-partners-consulting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3479"/>
            <a:ext cx="2088232" cy="434521"/>
          </a:xfrm>
          <a:prstGeom prst="rect">
            <a:avLst/>
          </a:prstGeom>
          <a:noFill/>
        </p:spPr>
      </p:pic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0" y="1412776"/>
          <a:ext cx="9143999" cy="4341927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516221"/>
                <a:gridCol w="1520624"/>
                <a:gridCol w="1561128"/>
                <a:gridCol w="1515342"/>
                <a:gridCol w="1515342"/>
                <a:gridCol w="1515342"/>
              </a:tblGrid>
              <a:tr h="432048"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latin typeface="+mn-lt"/>
                        </a:rPr>
                        <a:t>С </a:t>
                      </a:r>
                      <a:r>
                        <a:rPr lang="ru-RU" sz="1400" b="1" dirty="0">
                          <a:latin typeface="+mn-lt"/>
                        </a:rPr>
                        <a:t>кем и как часто общаются пользователи мобильных социальных </a:t>
                      </a:r>
                      <a:r>
                        <a:rPr lang="ru-RU" sz="1400" b="1" dirty="0" smtClean="0">
                          <a:latin typeface="+mn-lt"/>
                        </a:rPr>
                        <a:t>сетей, мин.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152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Круг общения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Ежедневно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Еженедельно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Каждый месяц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Изредка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Никогда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5967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Семья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39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61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4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4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5967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Друзья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44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50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4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5967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Партнёры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50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+mn-lt"/>
                        </a:rPr>
                        <a:t>17</a:t>
                      </a:r>
                      <a:endParaRPr lang="ru-RU" sz="14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+mn-lt"/>
                        </a:rPr>
                        <a:t>28</a:t>
                      </a:r>
                      <a:endParaRPr lang="ru-RU" sz="14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5967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Коллеги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ru-RU" sz="14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ru-RU" sz="14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+mn-lt"/>
                        </a:rPr>
                        <a:t>28</a:t>
                      </a:r>
                      <a:endParaRPr lang="ru-RU" sz="14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39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22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5967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Другие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  <a:endParaRPr lang="ru-RU" sz="140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78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773C-83C0-4904-BCE8-F69D0B43FA6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lvl="1"/>
            <a:r>
              <a:rPr lang="ru-RU" b="1" dirty="0">
                <a:solidFill>
                  <a:schemeClr val="bg1"/>
                </a:solidFill>
              </a:rPr>
              <a:t>Специфика маркетинга в мобильных социальных сетях</a:t>
            </a:r>
          </a:p>
        </p:txBody>
      </p:sp>
      <p:pic>
        <p:nvPicPr>
          <p:cNvPr id="33" name="Picture 2" descr="http://web.json.ru/images/design/json-and-partners-consulting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6381328"/>
            <a:ext cx="2088232" cy="434521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" y="1124744"/>
          <a:ext cx="9143997" cy="4824538"/>
        </p:xfrm>
        <a:graphic>
          <a:graphicData uri="http://schemas.openxmlformats.org/drawingml/2006/table">
            <a:tbl>
              <a:tblPr/>
              <a:tblGrid>
                <a:gridCol w="1717856"/>
                <a:gridCol w="1481882"/>
                <a:gridCol w="1474838"/>
                <a:gridCol w="1484525"/>
                <a:gridCol w="1492448"/>
                <a:gridCol w="1492448"/>
              </a:tblGrid>
              <a:tr h="627725"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+mn-lt"/>
                          <a:ea typeface="Calibri"/>
                        </a:rPr>
                        <a:t>Какой </a:t>
                      </a: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</a:rPr>
                        <a:t> информацией  делятся  пользователи  мобильных  социальных 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+mn-lt"/>
                          <a:ea typeface="Calibri"/>
                        </a:rPr>
                        <a:t>сетей, % респондентов</a:t>
                      </a:r>
                      <a:endParaRPr lang="ru-RU" sz="1400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259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Сведения, </a:t>
                      </a:r>
                      <a:r>
                        <a:rPr lang="ru-RU" sz="1400" b="1" dirty="0" err="1">
                          <a:latin typeface="+mn-lt"/>
                          <a:ea typeface="Times New Roman"/>
                          <a:cs typeface="Times New Roman"/>
                        </a:rPr>
                        <a:t>контент</a:t>
                      </a: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, информация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Всегда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latin typeface="+mn-lt"/>
                          <a:ea typeface="Times New Roman"/>
                          <a:cs typeface="Times New Roman"/>
                        </a:rPr>
                        <a:t>Часто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Иногда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smtClean="0">
                          <a:latin typeface="+mn-lt"/>
                          <a:ea typeface="Times New Roman"/>
                          <a:cs typeface="Times New Roman"/>
                        </a:rPr>
                        <a:t>Изредка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smtClean="0">
                          <a:latin typeface="+mn-lt"/>
                          <a:ea typeface="Times New Roman"/>
                          <a:cs typeface="Times New Roman"/>
                        </a:rPr>
                        <a:t>Никогда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5484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Местоположение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smtClean="0">
                          <a:latin typeface="+mn-lt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smtClean="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5419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Присутствие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smtClean="0">
                          <a:latin typeface="+mn-lt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smtClean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5419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Контакты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smtClean="0">
                          <a:latin typeface="+mn-lt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smtClean="0"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5419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Расписание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smtClean="0">
                          <a:latin typeface="+mn-lt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smtClean="0">
                          <a:latin typeface="+mn-lt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5419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Музыка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smtClean="0">
                          <a:latin typeface="+mn-lt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smtClean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0839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Игры, приложения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smtClean="0">
                          <a:latin typeface="+mn-lt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smtClean="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5419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Личный </a:t>
                      </a:r>
                      <a:r>
                        <a:rPr lang="ru-RU" sz="1400" dirty="0" err="1">
                          <a:latin typeface="+mn-lt"/>
                          <a:ea typeface="Times New Roman"/>
                          <a:cs typeface="Times New Roman"/>
                        </a:rPr>
                        <a:t>контент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+mn-lt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smtClean="0">
                          <a:latin typeface="+mn-lt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smtClean="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96" marR="633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773C-83C0-4904-BCE8-F69D0B43FA6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</TotalTime>
  <Words>569</Words>
  <Application>Microsoft Office PowerPoint</Application>
  <PresentationFormat>Экран (4:3)</PresentationFormat>
  <Paragraphs>221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Маркетинговые коммуникации</vt:lpstr>
      <vt:lpstr>J'son &amp; Partners Consulting </vt:lpstr>
      <vt:lpstr>Мобильные социальные сети</vt:lpstr>
      <vt:lpstr>Аудитория мобильных социальных сетей</vt:lpstr>
      <vt:lpstr>Структура рынка мобильных социальных сетей</vt:lpstr>
      <vt:lpstr>Технологический прогресс медиа</vt:lpstr>
      <vt:lpstr>Маркетинговые коммуникации в мобильных  социальных сетях</vt:lpstr>
      <vt:lpstr>Специфика маркетинга в мобильных социальных сетях</vt:lpstr>
      <vt:lpstr>Специфика маркетинга в мобильных социальных сетях</vt:lpstr>
      <vt:lpstr>Специфика маркетинга в мобильных социальных сетях</vt:lpstr>
      <vt:lpstr>Специфика маркетинга в мобильных социальных сетях</vt:lpstr>
      <vt:lpstr>Драйверы рынка мобильных социальных сетей </vt:lpstr>
      <vt:lpstr>Драйверы рынка мобильных социальных сетей </vt:lpstr>
      <vt:lpstr>Драйверы рынка мобильных социальных сетей </vt:lpstr>
      <vt:lpstr>Барьеры рынка мобильных социальных сетей </vt:lpstr>
      <vt:lpstr>Вопросы приветствуются!   Дронов Олег  Руководитель направления цифрового контента  J'SON &amp; PARTNERS CONSULTING   8 (495) 625-7245,  101990 Москва, Армянский переулок, д.11А/2, стр. 1Б   </vt:lpstr>
    </vt:vector>
  </TitlesOfParts>
  <Company>J'son &amp; Partners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 Akhmadullina</dc:creator>
  <cp:lastModifiedBy>O.Dronov</cp:lastModifiedBy>
  <cp:revision>40</cp:revision>
  <dcterms:created xsi:type="dcterms:W3CDTF">2012-12-24T07:27:12Z</dcterms:created>
  <dcterms:modified xsi:type="dcterms:W3CDTF">2013-01-29T17:55:48Z</dcterms:modified>
</cp:coreProperties>
</file>