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86" r:id="rId6"/>
    <p:sldId id="307" r:id="rId7"/>
    <p:sldId id="311" r:id="rId8"/>
    <p:sldId id="308" r:id="rId9"/>
    <p:sldId id="309" r:id="rId10"/>
    <p:sldId id="310" r:id="rId11"/>
    <p:sldId id="287" r:id="rId12"/>
    <p:sldId id="312" r:id="rId13"/>
    <p:sldId id="313" r:id="rId14"/>
    <p:sldId id="314" r:id="rId15"/>
    <p:sldId id="289" r:id="rId16"/>
    <p:sldId id="288" r:id="rId17"/>
    <p:sldId id="290" r:id="rId18"/>
    <p:sldId id="292" r:id="rId19"/>
    <p:sldId id="293" r:id="rId20"/>
    <p:sldId id="294" r:id="rId21"/>
    <p:sldId id="315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A4D83C-7FD3-4935-8A86-8FADEFEB5D41}">
          <p14:sldIdLst>
            <p14:sldId id="286"/>
            <p14:sldId id="307"/>
            <p14:sldId id="311"/>
            <p14:sldId id="308"/>
            <p14:sldId id="309"/>
            <p14:sldId id="310"/>
            <p14:sldId id="287"/>
            <p14:sldId id="312"/>
            <p14:sldId id="313"/>
            <p14:sldId id="314"/>
            <p14:sldId id="289"/>
            <p14:sldId id="288"/>
            <p14:sldId id="290"/>
            <p14:sldId id="292"/>
            <p14:sldId id="293"/>
            <p14:sldId id="294"/>
            <p14:sldId id="315"/>
            <p14:sldId id="297"/>
            <p14:sldId id="298"/>
            <p14:sldId id="299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B"/>
    <a:srgbClr val="F6A20A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3764" autoAdjust="0"/>
  </p:normalViewPr>
  <p:slideViewPr>
    <p:cSldViewPr>
      <p:cViewPr>
        <p:scale>
          <a:sx n="125" d="100"/>
          <a:sy n="125" d="100"/>
        </p:scale>
        <p:origin x="-12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4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8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9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00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0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9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91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849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4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4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9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91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8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025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7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4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0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4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1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9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91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98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7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4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0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6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6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5DA8-30B3-49F2-9F5A-A1E07705FB69}" type="datetimeFigureOut">
              <a:rPr lang="en-GB" smtClean="0"/>
              <a:t>04/04/2013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2B02-E5F0-4DAF-A2BB-C477335E99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7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5DA8-30B3-49F2-9F5A-A1E07705F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04/04/2013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2B02-E5F0-4DAF-A2BB-C477335E99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3568" y="764704"/>
            <a:ext cx="7776864" cy="1368152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chemeClr val="bg1"/>
                </a:solidFill>
              </a:rPr>
              <a:t>Big Data: Creation, Promotion and Monetization Through Social</a:t>
            </a:r>
            <a:endParaRPr lang="en-GB" sz="3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ke\Pictures\IMG_42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48" y="3612473"/>
            <a:ext cx="2148296" cy="20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4576" y="2708919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SNCE 2013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2932" y="3612473"/>
            <a:ext cx="25922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Mike Litson</a:t>
            </a:r>
          </a:p>
          <a:p>
            <a:r>
              <a:rPr lang="az-Cyrl-AZ" sz="1600" b="1" dirty="0"/>
              <a:t>Майк </a:t>
            </a:r>
            <a:r>
              <a:rPr lang="az-Cyrl-AZ" sz="1600" b="1" dirty="0" smtClean="0"/>
              <a:t>Литсон</a:t>
            </a:r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dirty="0" smtClean="0"/>
              <a:t>Head of iGaming</a:t>
            </a:r>
          </a:p>
          <a:p>
            <a:r>
              <a:rPr lang="az-Cyrl-AZ" sz="1600" b="1" dirty="0"/>
              <a:t>Глава </a:t>
            </a:r>
            <a:r>
              <a:rPr lang="az-Cyrl-AZ" sz="1600" b="1" dirty="0" smtClean="0"/>
              <a:t>онлайн-игр</a:t>
            </a:r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dirty="0" smtClean="0"/>
              <a:t>Blueclaw Ltd</a:t>
            </a:r>
          </a:p>
          <a:p>
            <a:r>
              <a:rPr lang="en-GB" sz="1600" b="1" dirty="0"/>
              <a:t>Blueclaw Ltd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Big Data: The Good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868144" y="36252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Sports – ROI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RETURN ON INVESTMENT</a:t>
            </a:r>
          </a:p>
          <a:p>
            <a:endParaRPr lang="en-GB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Customer acquisition </a:t>
            </a:r>
            <a:r>
              <a:rPr lang="en-GB" dirty="0" smtClean="0"/>
              <a:t>– This content will be so good that we will acquire you new customers who come with long term value – </a:t>
            </a:r>
            <a:r>
              <a:rPr lang="en-GB" b="1" dirty="0" smtClean="0"/>
              <a:t>it encourages people to BET!!!!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Customer retention </a:t>
            </a:r>
            <a:r>
              <a:rPr lang="en-GB" dirty="0" smtClean="0"/>
              <a:t>– This Social Media and content will keep users on site and keep them receptive to marketing and advertising.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Earned media </a:t>
            </a:r>
            <a:r>
              <a:rPr lang="en-GB" dirty="0" smtClean="0"/>
              <a:t>–  this content will be so engaging that it earn equity on high ranking influential websites.</a:t>
            </a:r>
          </a:p>
        </p:txBody>
      </p:sp>
    </p:spTree>
    <p:extLst>
      <p:ext uri="{BB962C8B-B14F-4D97-AF65-F5344CB8AC3E}">
        <p14:creationId xmlns:p14="http://schemas.microsoft.com/office/powerpoint/2010/main" val="19034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45051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Big Data: The </a:t>
            </a:r>
            <a:r>
              <a:rPr lang="en-GB" sz="3600" b="1" dirty="0" smtClean="0">
                <a:solidFill>
                  <a:prstClr val="white"/>
                </a:solidFill>
              </a:rPr>
              <a:t>Bad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://wonkette.com/wp-content/uploads/2009/11/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33" y="1061923"/>
            <a:ext cx="51638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Spot the mistake?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1844824"/>
            <a:ext cx="2592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 that’s right it adds up to 193%.....</a:t>
            </a:r>
          </a:p>
          <a:p>
            <a:endParaRPr lang="en-GB" sz="2400" dirty="0"/>
          </a:p>
          <a:p>
            <a:r>
              <a:rPr lang="en-GB" sz="2400" dirty="0" smtClean="0"/>
              <a:t>This was slightly embarrassing for Fox News…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0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Big Data: The </a:t>
            </a:r>
            <a:r>
              <a:rPr lang="en-GB" sz="3600" b="1" dirty="0" smtClean="0">
                <a:solidFill>
                  <a:prstClr val="white"/>
                </a:solidFill>
              </a:rPr>
              <a:t>Why?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://www.iacquire.com/creative/media/infographics/iAcquire-SurveyMonkey-Mobile-Behav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485875" cy="57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acquire.com/creative/media/infographics/iAcquire-SurveyMonkey-Mobile-Behavi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7"/>
          <a:stretch/>
        </p:blipFill>
        <p:spPr bwMode="auto">
          <a:xfrm>
            <a:off x="3491880" y="867033"/>
            <a:ext cx="4340424" cy="21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133" y="1061923"/>
            <a:ext cx="296571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What’s Wrong?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365" y="1635787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These</a:t>
            </a:r>
            <a:endParaRPr lang="en-GB" sz="5400" dirty="0"/>
          </a:p>
        </p:txBody>
      </p:sp>
      <p:pic>
        <p:nvPicPr>
          <p:cNvPr id="1032" name="Picture 8" descr="http://www.mycustomer.com/files/siftmedia-mycustomer/u104613/sumer-behavior-and-trends-2012_50a1603caeb6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0"/>
          <a:stretch/>
        </p:blipFill>
        <p:spPr bwMode="auto">
          <a:xfrm>
            <a:off x="457597" y="2538901"/>
            <a:ext cx="1380516" cy="32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nails.visually.netdna-cdn.com/aligning-mobile-marketing-with-consumer-behavior_513f33178dc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25" y="3417341"/>
            <a:ext cx="1080120" cy="15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rbanhorizon.files.wordpress.com/2011/02/cellphone_usag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8"/>
          <a:stretch/>
        </p:blipFill>
        <p:spPr bwMode="auto">
          <a:xfrm>
            <a:off x="1825215" y="2958453"/>
            <a:ext cx="1763506" cy="28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pathiahosting.com/digital-media/assets/images/MobileUsageInfographic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96" y="357301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nooz.com/wp-content/uploads/2013/01/skyscanner-mobile-FU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7"/>
          <a:stretch/>
        </p:blipFill>
        <p:spPr bwMode="auto">
          <a:xfrm>
            <a:off x="3555476" y="3527375"/>
            <a:ext cx="1538340" cy="24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836712"/>
            <a:ext cx="777686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 Get The Point</a:t>
            </a:r>
            <a:endParaRPr lang="en-US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2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chemeClr val="bg1"/>
                </a:solidFill>
              </a:rPr>
              <a:t>Key Ingredients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Ask the right questions – We saw it earlier, pointless data is pointless to market.</a:t>
            </a:r>
          </a:p>
          <a:p>
            <a:pPr marL="342900" indent="-342900">
              <a:buFont typeface="+mj-lt"/>
              <a:buAutoNum type="arabicPeriod"/>
            </a:pPr>
            <a:endParaRPr lang="en-GB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Be creative with what you have.</a:t>
            </a:r>
          </a:p>
          <a:p>
            <a:pPr marL="342900" indent="-342900">
              <a:buFont typeface="+mj-lt"/>
              <a:buAutoNum type="arabicPeriod"/>
            </a:pPr>
            <a:endParaRPr lang="en-GB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Keep it simple – well your take homes should be the point is to make it easy to digest.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18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Main Challenges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5688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 YOU CANT SAY THAT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Resource!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We don’t want to give away our data to competitors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 people actually want it/care? – I know I’ve already said it, but it needs to be repeated.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Resource again! – Promoting the piece. Things don’t just go viral or generate ROI!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The Data is Out There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DATA.GOV.UK - Opening up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52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 data portal of the Government of Mos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6" y="2276872"/>
            <a:ext cx="7547487" cy="10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1" y="3140968"/>
            <a:ext cx="2432856" cy="1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ta.gov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43" y="779710"/>
            <a:ext cx="3600870" cy="9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ien.gv.at/layout-a/wien.at/img/logo-wien.a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03274"/>
            <a:ext cx="1527948" cy="15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urzweilai.net/images/Google-logo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4" y="4402017"/>
            <a:ext cx="2908405" cy="12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clker.com/cliparts/3/8/8/5/1227973289772298741celfred_Pointing_finger.svg.m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69" y="4817977"/>
            <a:ext cx="1522311" cy="15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26006" y="5167109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You!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68" name="Picture 20" descr="http://mashpoint.net/static/img/freebas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47" y="3789041"/>
            <a:ext cx="3139846" cy="6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The Data is Out There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r="51116" b="6673"/>
          <a:stretch/>
        </p:blipFill>
        <p:spPr bwMode="auto">
          <a:xfrm>
            <a:off x="3112566" y="1124744"/>
            <a:ext cx="4763219" cy="2244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68760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Google data is incredibly easy to access and allows you to play with it visually. </a:t>
            </a:r>
          </a:p>
          <a:p>
            <a:endParaRPr lang="en-GB" dirty="0"/>
          </a:p>
          <a:p>
            <a:r>
              <a:rPr lang="en-GB" dirty="0" smtClean="0"/>
              <a:t>It’s quite limited but is a great starting point if you don’t have any useful data yourself.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15541" r="49960" b="4853"/>
          <a:stretch/>
        </p:blipFill>
        <p:spPr bwMode="auto">
          <a:xfrm>
            <a:off x="3112566" y="3628504"/>
            <a:ext cx="4763219" cy="196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Promoting Big </a:t>
            </a:r>
            <a:r>
              <a:rPr lang="en-GB" sz="3600" b="1" dirty="0" smtClean="0">
                <a:solidFill>
                  <a:prstClr val="white"/>
                </a:solidFill>
              </a:rPr>
              <a:t>Data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://www.siena.edu/uploadedimages/home/news/email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6" y="1518140"/>
            <a:ext cx="1556692" cy="15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569030"/>
            <a:ext cx="220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Email People - Simple</a:t>
            </a:r>
            <a:endParaRPr lang="en-GB" dirty="0"/>
          </a:p>
        </p:txBody>
      </p:sp>
      <p:pic>
        <p:nvPicPr>
          <p:cNvPr id="6148" name="Picture 4" descr="http://cherishchocolates.co.uk/wp-content/uploads/Phone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152128" cy="11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47344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Pick up the phone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7036" y="4365104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interaction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717032"/>
            <a:ext cx="232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Pay for it - webmasters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85703" y="2755695"/>
            <a:ext cx="376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Advertising – </a:t>
            </a:r>
            <a:r>
              <a:rPr lang="en-GB" dirty="0" err="1" smtClean="0"/>
              <a:t>ie</a:t>
            </a:r>
            <a:r>
              <a:rPr lang="en-GB" dirty="0" smtClean="0"/>
              <a:t> Promoted posts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301208"/>
            <a:ext cx="1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Web Communities</a:t>
            </a:r>
            <a:endParaRPr lang="en-GB" dirty="0"/>
          </a:p>
        </p:txBody>
      </p:sp>
      <p:sp>
        <p:nvSpPr>
          <p:cNvPr id="9" name="AutoShape 6" descr="https://encrypted-tbn3.gstatic.com/images?q=tbn:ANd9GcQQeeJqHGgt9PqaORo847A5TKgn4Cgoa5vx0nRB7ExRlsHw9Ex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https://encrypted-tbn3.gstatic.com/images?q=tbn:ANd9GcQQeeJqHGgt9PqaORo847A5TKgn4Cgoa5vx0nRB7ExRlsHw9Ex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3" descr="http://cdn.tradebit.org/usr/profitsplusmore/pub/9002/dollar-46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9" y="3599320"/>
            <a:ext cx="535292" cy="6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onlinemarketinginstitute.org/blog/wp-content/uploads/2012/10/facebook-promoted-posts-6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2" t="30683"/>
          <a:stretch/>
        </p:blipFill>
        <p:spPr bwMode="auto">
          <a:xfrm>
            <a:off x="6444208" y="1753696"/>
            <a:ext cx="1161617" cy="7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mthree.files.wordpress.com/2011/11/social-media-management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8" y="4813037"/>
            <a:ext cx="1237874" cy="8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projectswole.com/wp-content/uploads/2011/03/fitness-for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46" y="4456307"/>
            <a:ext cx="927552" cy="9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Monetization 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65440" y="3032953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Does it meet a need?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289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Desire for </a:t>
            </a:r>
            <a:r>
              <a:rPr lang="en-GB" dirty="0" smtClean="0"/>
              <a:t>gain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Fear </a:t>
            </a:r>
            <a:r>
              <a:rPr lang="en-GB" dirty="0"/>
              <a:t>of </a:t>
            </a:r>
            <a:r>
              <a:rPr lang="en-GB" dirty="0" smtClean="0"/>
              <a:t>loss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Comfort </a:t>
            </a:r>
            <a:r>
              <a:rPr lang="en-GB" dirty="0"/>
              <a:t>and </a:t>
            </a:r>
            <a:r>
              <a:rPr lang="en-GB" dirty="0" smtClean="0"/>
              <a:t>convenience</a:t>
            </a:r>
            <a:r>
              <a:rPr lang="en-GB" dirty="0"/>
              <a:t> 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Pride </a:t>
            </a:r>
            <a:r>
              <a:rPr lang="en-GB" dirty="0"/>
              <a:t>of </a:t>
            </a:r>
            <a:r>
              <a:rPr lang="en-GB" dirty="0" smtClean="0"/>
              <a:t>ownership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Satisfaction </a:t>
            </a:r>
            <a:r>
              <a:rPr lang="en-GB" dirty="0"/>
              <a:t>of </a:t>
            </a:r>
            <a:r>
              <a:rPr lang="en-GB" dirty="0" smtClean="0"/>
              <a:t>emotion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Bandwagon effect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24744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Why do people buy?</a:t>
            </a:r>
            <a:endParaRPr lang="en-GB" sz="3600" i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http://cdn.tradebit.org/usr/profitsplusmore/pub/9002/dollar-46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3537010"/>
            <a:ext cx="11525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08772" y="3629760"/>
            <a:ext cx="4327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can’t easily meet all of these needs with data!</a:t>
            </a:r>
          </a:p>
          <a:p>
            <a:endParaRPr lang="en-GB" dirty="0"/>
          </a:p>
          <a:p>
            <a:r>
              <a:rPr lang="en-GB" dirty="0" smtClean="0"/>
              <a:t>You can however: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Create fear of loss – crime figures for selling insurance.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Appeal to the bandwagon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Desire for Gain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01" name="Picture 5" descr="Infographic: Crime Rates in Ame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1"/>
          <a:stretch/>
        </p:blipFill>
        <p:spPr bwMode="auto">
          <a:xfrm>
            <a:off x="4704835" y="260648"/>
            <a:ext cx="4329701" cy="25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What is Big Data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www.womensville.com/wp-content/uploads/2011/12/cartoon-confused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29" y="1340768"/>
            <a:ext cx="28279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340768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 information technology, big </a:t>
            </a:r>
            <a:r>
              <a:rPr lang="en-GB" sz="2800" dirty="0" smtClean="0"/>
              <a:t>data is </a:t>
            </a:r>
            <a:r>
              <a:rPr lang="en-GB" sz="2800" dirty="0"/>
              <a:t>a collection of data sets so large and complex that it becomes difficult to process using on-hand database management tools or traditional data processing </a:t>
            </a:r>
            <a:r>
              <a:rPr lang="en-GB" sz="2800" dirty="0" smtClean="0"/>
              <a:t>applications.</a:t>
            </a:r>
          </a:p>
          <a:p>
            <a:endParaRPr lang="en-GB" sz="2000" dirty="0"/>
          </a:p>
          <a:p>
            <a:r>
              <a:rPr lang="en-GB" sz="2000" i="1" dirty="0" smtClean="0"/>
              <a:t>Wikipedia.org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4818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ike\Downloads\MyClou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593"/>
            <a:ext cx="9144000" cy="47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60648"/>
            <a:ext cx="421196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The Savings</a:t>
            </a:r>
            <a:endParaRPr lang="en-GB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The Future of Big Data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https://mail-attachment.googleusercontent.com/attachment/u/0/?ui=2&amp;ik=2d0641bb42&amp;view=att&amp;th=13dd56e7848a4dd9&amp;attid=0.1&amp;disp=inline&amp;realattid=f_hf408olz0&amp;safe=1&amp;zw&amp;saduie=AG9B_P8SssP9k_xFF5DeF5CzZsW-&amp;sadet=1365085477579&amp;sads=4Ufp6Cow0Xex-9vVbMjh6uCiyC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0055" y="1531938"/>
            <a:ext cx="4092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Live Big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Smart TV integration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Competitor mirroring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Insight!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Dynamic website visualisation based on consumer patterns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WERE IN THE GOLDEN AGE! </a:t>
            </a:r>
          </a:p>
          <a:p>
            <a:r>
              <a:rPr lang="en-GB" dirty="0" smtClean="0"/>
              <a:t> </a:t>
            </a:r>
          </a:p>
        </p:txBody>
      </p:sp>
      <p:sp>
        <p:nvSpPr>
          <p:cNvPr id="11" name="AutoShape 16" descr="https://mail-attachment.googleusercontent.com/attachment/u/0/?ui=2&amp;ik=2d0641bb42&amp;view=att&amp;th=13dd56e7848a4dd9&amp;attid=0.1&amp;disp=inline&amp;realattid=f_hf408olz0&amp;safe=1&amp;zw&amp;saduie=AG9B_P8SssP9k_xFF5DeF5CzZsW-&amp;sadet=1365087119301&amp;sads=ikIrOpTCCmVv67K_FAGgCA-aVYw&amp;sadssc=1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8" descr="https://mail-attachment.googleusercontent.com/attachment/u/0/?ui=2&amp;ik=2d0641bb42&amp;view=att&amp;th=13dd56e7848a4dd9&amp;attid=0.1&amp;disp=inline&amp;realattid=f_hf408olz0&amp;safe=1&amp;zw&amp;saduie=AG9B_P8SssP9k_xFF5DeF5CzZsW-&amp;sadet=1365087119301&amp;sads=ikIrOpTCCmVv67K_FAGgCA-aVYw&amp;sadssc=1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0" descr="https://mail-attachment.googleusercontent.com/attachment/u/0/?ui=2&amp;ik=2d0641bb42&amp;view=att&amp;th=13dd56e7848a4dd9&amp;attid=0.1&amp;disp=inline&amp;realattid=f_hf408olz0&amp;safe=1&amp;zw&amp;saduie=AG9B_P8SssP9k_xFF5DeF5CzZsW-&amp;sadet=1365087119301&amp;sads=ikIrOpTCCmVv67K_FAGgCA-aVYw&amp;sadssc=1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4892" r="70000" b="25278"/>
          <a:stretch/>
        </p:blipFill>
        <p:spPr bwMode="auto">
          <a:xfrm>
            <a:off x="4412759" y="3068960"/>
            <a:ext cx="4549468" cy="26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2670" r="73164" b="23889"/>
          <a:stretch/>
        </p:blipFill>
        <p:spPr bwMode="auto">
          <a:xfrm>
            <a:off x="5220072" y="952326"/>
            <a:ext cx="2566540" cy="2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0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Questions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://www.inflexwetrust.com/wp-content/uploads/2012/05/QuestionMa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9" y="1484784"/>
            <a:ext cx="40890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5157192"/>
            <a:ext cx="437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mike@blueclaw.co.uk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2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What is Big Data</a:t>
            </a:r>
            <a:endParaRPr lang="en-GB" sz="3600" i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www.womensville.com/wp-content/uploads/2011/12/cartoon-confused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8279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340768"/>
            <a:ext cx="4824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Defining “Big Data” isn’t actually easy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Anything that would be unmanageable by hand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Kind of a nonsense term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Is it just something marketers like waffle about?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Outside of marketing, science, government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new marketing “buzz” item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Why Big Data is Important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87459" y="3501008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Why You Should Use It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972418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Big Data is EVERYWHERE!!!!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Creation of unique opportunities and insights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New and exciting information for your customer base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Marketing has </a:t>
            </a:r>
            <a:r>
              <a:rPr lang="en-GB" dirty="0" smtClean="0"/>
              <a:t>changed </a:t>
            </a:r>
            <a:r>
              <a:rPr lang="en-GB" b="1" dirty="0" smtClean="0"/>
              <a:t>the sales funnel is broken</a:t>
            </a:r>
            <a:endParaRPr lang="en-GB" b="1" dirty="0"/>
          </a:p>
        </p:txBody>
      </p:sp>
      <p:pic>
        <p:nvPicPr>
          <p:cNvPr id="4098" name="Picture 2" descr="http://b-i.forbesimg.com/gregsatell/files/2013/03/3-Pillars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6"/>
          <a:stretch/>
        </p:blipFill>
        <p:spPr bwMode="auto">
          <a:xfrm>
            <a:off x="274561" y="2924944"/>
            <a:ext cx="37691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422108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sales process has changed 56% browse the internet while watching TV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Loyalty is more important than ever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It can save you money! (SEO, PR, Branding)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102" name="Picture 6" descr="http://www.clickz.com/IMG/032/106032/purchase-funn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06" y="916323"/>
            <a:ext cx="1816184" cy="18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clker.com/cliparts/Z/Z/S/Y/S/w/red-circle-cross-transparent-background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66577"/>
            <a:ext cx="1978303" cy="19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Big Data Friendly Niches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6876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Obvious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42083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Sports – </a:t>
            </a:r>
            <a:r>
              <a:rPr lang="en-GB" sz="2400" b="1" dirty="0" smtClean="0"/>
              <a:t>Almost Too Easy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Dating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Food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These are traditionally considered the fun and easy niches to market.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32039" y="2042083"/>
            <a:ext cx="3816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Insurance</a:t>
            </a: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Finance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B2B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Politics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These </a:t>
            </a:r>
            <a:r>
              <a:rPr lang="en-GB" sz="2400" dirty="0"/>
              <a:t>are </a:t>
            </a:r>
            <a:r>
              <a:rPr lang="en-GB" sz="2400" dirty="0" smtClean="0"/>
              <a:t>usually thought of as the boring and hard niches </a:t>
            </a:r>
            <a:r>
              <a:rPr lang="en-GB" sz="2400" dirty="0"/>
              <a:t>to </a:t>
            </a:r>
            <a:r>
              <a:rPr lang="en-GB" sz="2400" dirty="0" smtClean="0"/>
              <a:t>market.</a:t>
            </a: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2040" y="126876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The Not So</a:t>
            </a:r>
            <a:endParaRPr lang="en-GB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prstClr val="white"/>
                </a:solidFill>
              </a:rPr>
              <a:t>Big Data: The Good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8816" y="1124743"/>
            <a:ext cx="4145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Betting has been using Big Data for Years!</a:t>
            </a:r>
          </a:p>
          <a:p>
            <a:endParaRPr lang="en-GB" b="1" dirty="0" smtClean="0"/>
          </a:p>
          <a:p>
            <a:r>
              <a:rPr lang="en-GB" b="1" dirty="0" smtClean="0"/>
              <a:t>Data is the driving force behind all betting activity!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 smtClean="0"/>
              <a:t>Whether that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QUANTITATIVE</a:t>
            </a:r>
            <a:r>
              <a:rPr lang="en-GB" dirty="0" smtClean="0"/>
              <a:t> – “Messi scores 42% of his goals in the first half according to the stats, therefore I’m placing a bet there”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QUALITATIVE</a:t>
            </a:r>
            <a:r>
              <a:rPr lang="en-GB" dirty="0" smtClean="0"/>
              <a:t> – “Arsenal seem to be weak at corners, therefore I’m placing a bet that they concede from a corner”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 smtClean="0"/>
              <a:t>The aim in your content is to use data to reinforce these justifications, but do so in an engaging manner that both informs and entertains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9" y="1124743"/>
            <a:ext cx="3865473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9" y="3501008"/>
            <a:ext cx="3865473" cy="22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68144" y="36252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Sports</a:t>
            </a:r>
            <a:endParaRPr lang="en-GB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Big Data: The Good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195736" y="1719392"/>
            <a:ext cx="200608" cy="3414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2195736" y="2708920"/>
            <a:ext cx="200608" cy="3414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2195736" y="3735616"/>
            <a:ext cx="200608" cy="3414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2195736" y="4743728"/>
            <a:ext cx="200608" cy="3414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414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52736"/>
            <a:ext cx="3826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5. Drive betting (new customers, traffic)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051556"/>
            <a:ext cx="3826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4. Great and valuable content is shared online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070701"/>
            <a:ext cx="3826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3. Social Media audience is built and engaged with to share content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078813"/>
            <a:ext cx="3826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2. Create content for your Social Media audience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086925"/>
            <a:ext cx="3826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 Understand what content your audience wants</a:t>
            </a:r>
            <a:endParaRPr lang="en-GB" dirty="0"/>
          </a:p>
        </p:txBody>
      </p:sp>
      <p:pic>
        <p:nvPicPr>
          <p:cNvPr id="14" name="Picture 6" descr="http://www.offthepost.info/wp-content/uploads/Euro-2012-Infographi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48544"/>
            <a:ext cx="1710732" cy="4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6" idx="3"/>
          </p:cNvCxnSpPr>
          <p:nvPr/>
        </p:nvCxnSpPr>
        <p:spPr>
          <a:xfrm flipV="1">
            <a:off x="7596337" y="3645024"/>
            <a:ext cx="648071" cy="331769"/>
          </a:xfrm>
          <a:prstGeom prst="straightConnector1">
            <a:avLst/>
          </a:prstGeom>
          <a:ln>
            <a:solidFill>
              <a:srgbClr val="F5A2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153152"/>
            <a:ext cx="2736304" cy="1647282"/>
          </a:xfrm>
          <a:prstGeom prst="rect">
            <a:avLst/>
          </a:prstGeom>
          <a:solidFill>
            <a:srgbClr val="FFC000"/>
          </a:solidFill>
          <a:ln w="57150">
            <a:solidFill>
              <a:srgbClr val="F5A20A"/>
            </a:solidFill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868144" y="36252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Sports</a:t>
            </a:r>
            <a:endParaRPr lang="en-GB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Big Data: The Good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868144" y="36252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Sports - Twitter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058583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You Can Emulate </a:t>
            </a:r>
            <a:r>
              <a:rPr lang="en-GB" sz="1400" dirty="0" smtClean="0"/>
              <a:t>the </a:t>
            </a:r>
            <a:r>
              <a:rPr lang="en-GB" sz="1400" dirty="0" smtClean="0"/>
              <a:t>success </a:t>
            </a:r>
            <a:r>
              <a:rPr lang="en-GB" sz="1400" dirty="0" err="1" smtClean="0"/>
              <a:t>Opta</a:t>
            </a:r>
            <a:r>
              <a:rPr lang="en-GB" sz="1400" dirty="0" smtClean="0"/>
              <a:t> have had with data and use data as a way to encourage your players to join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Use it to give your Twitter a personality – don’t broadcast but engage. Listen to what sporting fans are talking about and use data to provide value to the conversation.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Engage with influencers – journalists, bloggers, celebrities, players and clubs – increase our marketing reach and extend our brand awareness.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8583"/>
            <a:ext cx="2619848" cy="472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2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4553080" cy="749945"/>
          </a:xfrm>
          <a:prstGeom prst="rect">
            <a:avLst/>
          </a:prstGeom>
          <a:solidFill>
            <a:srgbClr val="008BCB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prstClr val="white"/>
                </a:solidFill>
              </a:rPr>
              <a:t>Big Data: The Good</a:t>
            </a:r>
            <a:endParaRPr lang="en-GB" sz="3600" i="1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868144" y="362520"/>
            <a:ext cx="3275856" cy="504057"/>
          </a:xfrm>
          <a:prstGeom prst="rect">
            <a:avLst/>
          </a:prstGeom>
          <a:solidFill>
            <a:srgbClr val="0D4FBB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i="1" dirty="0" smtClean="0">
                <a:solidFill>
                  <a:schemeClr val="bg1"/>
                </a:solidFill>
              </a:rPr>
              <a:t>Sports – Data-</a:t>
            </a:r>
            <a:r>
              <a:rPr lang="en-GB" sz="3600" i="1" dirty="0" err="1" smtClean="0">
                <a:solidFill>
                  <a:schemeClr val="bg1"/>
                </a:solidFill>
              </a:rPr>
              <a:t>Tainment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24744"/>
            <a:ext cx="26642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ENTERTAIN WITH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Listen to your audience on Social Media – what do they care about?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Analyse the data needed to react e.g. players, goals, team form.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React by creating engaging content using that data. Provide them with value.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Distribute using your engaged and thought leading Social Media communities.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Drive site traffic, new customers, retained customers, earned media, higher rankings &amp; awards.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05" y="1237327"/>
            <a:ext cx="2532747" cy="132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05" y="4365104"/>
            <a:ext cx="2532747" cy="125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http://paddypowerblog.files.wordpress.com/2012/05/final-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99" y="1237327"/>
            <a:ext cx="2895012" cy="43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93" y="2677279"/>
            <a:ext cx="2540759" cy="156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lcla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lcla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uelcla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uelcla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uelcla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908</Words>
  <Application>Microsoft Office PowerPoint</Application>
  <PresentationFormat>On-screen Show (4:3)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Bluelclaw template</vt:lpstr>
      <vt:lpstr>1_Bluelclaw template</vt:lpstr>
      <vt:lpstr>2_Bluelclaw template</vt:lpstr>
      <vt:lpstr>3_Bluelclaw template</vt:lpstr>
      <vt:lpstr>4_Bluelclaw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McDougall</dc:creator>
  <cp:lastModifiedBy>Mike</cp:lastModifiedBy>
  <cp:revision>161</cp:revision>
  <dcterms:created xsi:type="dcterms:W3CDTF">2013-02-13T09:57:11Z</dcterms:created>
  <dcterms:modified xsi:type="dcterms:W3CDTF">2013-04-04T15:23:01Z</dcterms:modified>
</cp:coreProperties>
</file>